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64" r:id="rId2"/>
  </p:sldMasterIdLst>
  <p:notesMasterIdLst>
    <p:notesMasterId r:id="rId24"/>
  </p:notesMasterIdLst>
  <p:sldIdLst>
    <p:sldId id="2345" r:id="rId3"/>
    <p:sldId id="2348" r:id="rId4"/>
    <p:sldId id="2374" r:id="rId5"/>
    <p:sldId id="2376" r:id="rId6"/>
    <p:sldId id="2383" r:id="rId7"/>
    <p:sldId id="2384" r:id="rId8"/>
    <p:sldId id="2385" r:id="rId9"/>
    <p:sldId id="2375" r:id="rId10"/>
    <p:sldId id="2377" r:id="rId11"/>
    <p:sldId id="2398" r:id="rId12"/>
    <p:sldId id="2378" r:id="rId13"/>
    <p:sldId id="2388" r:id="rId14"/>
    <p:sldId id="2389" r:id="rId15"/>
    <p:sldId id="2393" r:id="rId16"/>
    <p:sldId id="2390" r:id="rId17"/>
    <p:sldId id="2386" r:id="rId18"/>
    <p:sldId id="2400" r:id="rId19"/>
    <p:sldId id="2396" r:id="rId20"/>
    <p:sldId id="2394" r:id="rId21"/>
    <p:sldId id="2379" r:id="rId22"/>
    <p:sldId id="2399" r:id="rId23"/>
  </p:sldIdLst>
  <p:sldSz cx="12192000" cy="6858000"/>
  <p:notesSz cx="6858000" cy="9144000"/>
  <p:embeddedFontLst>
    <p:embeddedFont>
      <p:font typeface="方正字迹-漫趣手写体 简" panose="02010600030101010101" charset="-122"/>
      <p:regular r:id="rId25"/>
    </p:embeddedFont>
    <p:embeddedFont>
      <p:font typeface="Cambria Math" panose="02040503050406030204" pitchFamily="18" charset="0"/>
      <p:regular r:id="rId26"/>
    </p:embeddedFont>
    <p:embeddedFont>
      <p:font typeface="Garamond" panose="02020404030301010803" pitchFamily="18" charset="0"/>
      <p:regular r:id="rId27"/>
      <p:bold r:id="rId28"/>
      <p:italic r:id="rId29"/>
    </p:embeddedFont>
    <p:embeddedFont>
      <p:font typeface="方正粗黑宋简体" panose="02000000000000000000" pitchFamily="2" charset="-122"/>
      <p:regular r:id="rId30"/>
    </p:embeddedFont>
    <p:embeddedFont>
      <p:font typeface="方正牛黑 简 ExtraBold" panose="02000900000000000000" pitchFamily="2" charset="-122"/>
      <p:bold r:id="rId31"/>
    </p:embeddedFont>
    <p:embeddedFont>
      <p:font typeface="方正字迹-龙吟体 简" panose="02000500000000000000" pitchFamily="2" charset="-122"/>
      <p:regular r:id="rId32"/>
    </p:embeddedFont>
    <p:embeddedFont>
      <p:font typeface="可口可乐在乎体 楷体" panose="020B0A05030303020204" pitchFamily="34" charset="-122"/>
      <p:bold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A"/>
    <a:srgbClr val="3F424F"/>
    <a:srgbClr val="9B754F"/>
    <a:srgbClr val="FCDC95"/>
    <a:srgbClr val="BC9B7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4660"/>
  </p:normalViewPr>
  <p:slideViewPr>
    <p:cSldViewPr snapToGrid="0" showGuides="1">
      <p:cViewPr varScale="1">
        <p:scale>
          <a:sx n="94" d="100"/>
          <a:sy n="94" d="100"/>
        </p:scale>
        <p:origin x="0" y="36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R" panose="00020600040101010101" pitchFamily="18" charset="-122"/>
                <a:ea typeface="阿里巴巴普惠体 R"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R" panose="00020600040101010101" pitchFamily="18" charset="-122"/>
                <a:ea typeface="阿里巴巴普惠体 R" panose="00020600040101010101" pitchFamily="18" charset="-122"/>
              </a:defRPr>
            </a:lvl1pPr>
          </a:lstStyle>
          <a:p>
            <a:fld id="{160DAEDB-F8EB-4B37-B651-17F046B807DC}" type="datetimeFigureOut">
              <a:rPr lang="zh-CN" altLang="en-US" smtClean="0"/>
              <a:pPr/>
              <a:t>2025/11/10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R" panose="00020600040101010101" pitchFamily="18" charset="-122"/>
                <a:ea typeface="阿里巴巴普惠体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R" panose="00020600040101010101" pitchFamily="18" charset="-122"/>
                <a:ea typeface="阿里巴巴普惠体 R" panose="00020600040101010101" pitchFamily="18" charset="-122"/>
              </a:defRPr>
            </a:lvl1pPr>
          </a:lstStyle>
          <a:p>
            <a:fld id="{86751F25-9338-4986-A1F2-54D37A03FFF1}" type="slidenum">
              <a:rPr lang="zh-CN" altLang="en-US" smtClean="0"/>
              <a:pPr/>
              <a:t>‹#›</a:t>
            </a:fld>
            <a:endParaRPr lang="zh-CN" altLang="en-US" dirty="0"/>
          </a:p>
        </p:txBody>
      </p:sp>
    </p:spTree>
    <p:extLst>
      <p:ext uri="{BB962C8B-B14F-4D97-AF65-F5344CB8AC3E}">
        <p14:creationId xmlns:p14="http://schemas.microsoft.com/office/powerpoint/2010/main" val="2203117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1pPr>
    <a:lvl2pPr marL="4572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2pPr>
    <a:lvl3pPr marL="9144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3pPr>
    <a:lvl4pPr marL="13716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4pPr>
    <a:lvl5pPr marL="1828800" algn="l" defTabSz="914400" rtl="0" eaLnBrk="1" latinLnBrk="0" hangingPunct="1">
      <a:defRPr sz="1200" kern="1200">
        <a:solidFill>
          <a:schemeClr val="tx1"/>
        </a:solidFill>
        <a:latin typeface="阿里巴巴普惠体 R" panose="00020600040101010101" pitchFamily="18" charset="-122"/>
        <a:ea typeface="阿里巴巴普惠体 R"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a:t>
            </a:fld>
            <a:endParaRPr lang="zh-CN" altLang="en-US"/>
          </a:p>
        </p:txBody>
      </p:sp>
    </p:spTree>
    <p:extLst>
      <p:ext uri="{BB962C8B-B14F-4D97-AF65-F5344CB8AC3E}">
        <p14:creationId xmlns:p14="http://schemas.microsoft.com/office/powerpoint/2010/main" val="1112490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90A22-FCE8-B805-0C63-4E64414DB1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68AB1E-0C22-BEFC-AF99-68AC6C9F3F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24EC5C-51C9-DE3E-864E-A0C27DEB202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B75155F-F738-A1C8-AAC7-591BE7AD8535}"/>
              </a:ext>
            </a:extLst>
          </p:cNvPr>
          <p:cNvSpPr>
            <a:spLocks noGrp="1"/>
          </p:cNvSpPr>
          <p:nvPr>
            <p:ph type="sldNum" sz="quarter" idx="10"/>
          </p:nvPr>
        </p:nvSpPr>
        <p:spPr/>
        <p:txBody>
          <a:bodyPr/>
          <a:lstStyle/>
          <a:p>
            <a:fld id="{8927DC7C-EA85-41EA-BE8E-3BC04B9579CE}" type="slidenum">
              <a:rPr lang="zh-CN" altLang="en-US" smtClean="0"/>
              <a:pPr/>
              <a:t>10</a:t>
            </a:fld>
            <a:endParaRPr lang="zh-CN" altLang="en-US"/>
          </a:p>
        </p:txBody>
      </p:sp>
    </p:spTree>
    <p:extLst>
      <p:ext uri="{BB962C8B-B14F-4D97-AF65-F5344CB8AC3E}">
        <p14:creationId xmlns:p14="http://schemas.microsoft.com/office/powerpoint/2010/main" val="225978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7DD86-D7DD-FFCB-F25C-01CC5B439E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E6D8AC-5151-E10D-AA85-748A275625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AB3042-46B7-EA84-0B0A-5C8CB17A22D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A9964C4-C3D2-19DC-2A81-7087A6DFE5FF}"/>
              </a:ext>
            </a:extLst>
          </p:cNvPr>
          <p:cNvSpPr>
            <a:spLocks noGrp="1"/>
          </p:cNvSpPr>
          <p:nvPr>
            <p:ph type="sldNum" sz="quarter" idx="10"/>
          </p:nvPr>
        </p:nvSpPr>
        <p:spPr/>
        <p:txBody>
          <a:bodyPr/>
          <a:lstStyle/>
          <a:p>
            <a:fld id="{8927DC7C-EA85-41EA-BE8E-3BC04B9579CE}" type="slidenum">
              <a:rPr lang="zh-CN" altLang="en-US" smtClean="0"/>
              <a:pPr/>
              <a:t>11</a:t>
            </a:fld>
            <a:endParaRPr lang="zh-CN" altLang="en-US"/>
          </a:p>
        </p:txBody>
      </p:sp>
    </p:spTree>
    <p:extLst>
      <p:ext uri="{BB962C8B-B14F-4D97-AF65-F5344CB8AC3E}">
        <p14:creationId xmlns:p14="http://schemas.microsoft.com/office/powerpoint/2010/main" val="932094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ACBF5-6E41-3E85-46F2-17A868D15D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44A94C-6223-64E0-0C78-CEE04B81A6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0FC325-58EF-B70D-81FD-0312153FC2E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3BFF532-DC3F-3EDE-90B0-34C684F73276}"/>
              </a:ext>
            </a:extLst>
          </p:cNvPr>
          <p:cNvSpPr>
            <a:spLocks noGrp="1"/>
          </p:cNvSpPr>
          <p:nvPr>
            <p:ph type="sldNum" sz="quarter" idx="10"/>
          </p:nvPr>
        </p:nvSpPr>
        <p:spPr/>
        <p:txBody>
          <a:bodyPr/>
          <a:lstStyle/>
          <a:p>
            <a:fld id="{8927DC7C-EA85-41EA-BE8E-3BC04B9579CE}" type="slidenum">
              <a:rPr lang="zh-CN" altLang="en-US" smtClean="0"/>
              <a:pPr/>
              <a:t>12</a:t>
            </a:fld>
            <a:endParaRPr lang="zh-CN" altLang="en-US"/>
          </a:p>
        </p:txBody>
      </p:sp>
    </p:spTree>
    <p:extLst>
      <p:ext uri="{BB962C8B-B14F-4D97-AF65-F5344CB8AC3E}">
        <p14:creationId xmlns:p14="http://schemas.microsoft.com/office/powerpoint/2010/main" val="1051035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3AA13-57DC-EDAB-7C7F-B3EEE5AF0D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9415EC-A569-B483-C3E0-14BDC01819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2DD7E9-77A2-6512-E35C-9302B10EFB6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47D526A-8DB3-9981-C6AF-51EAAA53CB8B}"/>
              </a:ext>
            </a:extLst>
          </p:cNvPr>
          <p:cNvSpPr>
            <a:spLocks noGrp="1"/>
          </p:cNvSpPr>
          <p:nvPr>
            <p:ph type="sldNum" sz="quarter" idx="10"/>
          </p:nvPr>
        </p:nvSpPr>
        <p:spPr/>
        <p:txBody>
          <a:bodyPr/>
          <a:lstStyle/>
          <a:p>
            <a:fld id="{8927DC7C-EA85-41EA-BE8E-3BC04B9579CE}" type="slidenum">
              <a:rPr lang="zh-CN" altLang="en-US" smtClean="0"/>
              <a:pPr/>
              <a:t>13</a:t>
            </a:fld>
            <a:endParaRPr lang="zh-CN" altLang="en-US"/>
          </a:p>
        </p:txBody>
      </p:sp>
    </p:spTree>
    <p:extLst>
      <p:ext uri="{BB962C8B-B14F-4D97-AF65-F5344CB8AC3E}">
        <p14:creationId xmlns:p14="http://schemas.microsoft.com/office/powerpoint/2010/main" val="1741511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8EBB5-EBF6-5DBB-57FE-C3B6A8389F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F19188-256F-00FB-7AC4-B7FED34342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A59090-1607-5E9F-26AE-E9470D21C88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D76DBAF-F390-D6D2-6E4B-1C2DE24CD37C}"/>
              </a:ext>
            </a:extLst>
          </p:cNvPr>
          <p:cNvSpPr>
            <a:spLocks noGrp="1"/>
          </p:cNvSpPr>
          <p:nvPr>
            <p:ph type="sldNum" sz="quarter" idx="10"/>
          </p:nvPr>
        </p:nvSpPr>
        <p:spPr/>
        <p:txBody>
          <a:bodyPr/>
          <a:lstStyle/>
          <a:p>
            <a:fld id="{8927DC7C-EA85-41EA-BE8E-3BC04B9579CE}" type="slidenum">
              <a:rPr lang="zh-CN" altLang="en-US" smtClean="0"/>
              <a:pPr/>
              <a:t>14</a:t>
            </a:fld>
            <a:endParaRPr lang="zh-CN" altLang="en-US"/>
          </a:p>
        </p:txBody>
      </p:sp>
    </p:spTree>
    <p:extLst>
      <p:ext uri="{BB962C8B-B14F-4D97-AF65-F5344CB8AC3E}">
        <p14:creationId xmlns:p14="http://schemas.microsoft.com/office/powerpoint/2010/main" val="336645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67A86-760A-8951-3735-9E2A98AA8E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056077-0799-D26B-9820-2762308F9E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B90153-D851-1486-1268-20813A6BAE2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F33902E-84B4-CE57-0614-151138B2A5F4}"/>
              </a:ext>
            </a:extLst>
          </p:cNvPr>
          <p:cNvSpPr>
            <a:spLocks noGrp="1"/>
          </p:cNvSpPr>
          <p:nvPr>
            <p:ph type="sldNum" sz="quarter" idx="10"/>
          </p:nvPr>
        </p:nvSpPr>
        <p:spPr/>
        <p:txBody>
          <a:bodyPr/>
          <a:lstStyle/>
          <a:p>
            <a:fld id="{8927DC7C-EA85-41EA-BE8E-3BC04B9579CE}" type="slidenum">
              <a:rPr lang="zh-CN" altLang="en-US" smtClean="0"/>
              <a:pPr/>
              <a:t>15</a:t>
            </a:fld>
            <a:endParaRPr lang="zh-CN" altLang="en-US"/>
          </a:p>
        </p:txBody>
      </p:sp>
    </p:spTree>
    <p:extLst>
      <p:ext uri="{BB962C8B-B14F-4D97-AF65-F5344CB8AC3E}">
        <p14:creationId xmlns:p14="http://schemas.microsoft.com/office/powerpoint/2010/main" val="3378448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1CC5A-C8DE-BC77-421F-3D16FC8F56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5A6F53-EA31-9BEB-6AA2-ED6B5548F6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B62E97-E144-7AFA-7E73-4920376AB92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0021595-5A32-1F86-7D16-9A1180B095A6}"/>
              </a:ext>
            </a:extLst>
          </p:cNvPr>
          <p:cNvSpPr>
            <a:spLocks noGrp="1"/>
          </p:cNvSpPr>
          <p:nvPr>
            <p:ph type="sldNum" sz="quarter" idx="10"/>
          </p:nvPr>
        </p:nvSpPr>
        <p:spPr/>
        <p:txBody>
          <a:bodyPr/>
          <a:lstStyle/>
          <a:p>
            <a:fld id="{8927DC7C-EA85-41EA-BE8E-3BC04B9579CE}" type="slidenum">
              <a:rPr lang="zh-CN" altLang="en-US" smtClean="0"/>
              <a:pPr/>
              <a:t>16</a:t>
            </a:fld>
            <a:endParaRPr lang="zh-CN" altLang="en-US"/>
          </a:p>
        </p:txBody>
      </p:sp>
    </p:spTree>
    <p:extLst>
      <p:ext uri="{BB962C8B-B14F-4D97-AF65-F5344CB8AC3E}">
        <p14:creationId xmlns:p14="http://schemas.microsoft.com/office/powerpoint/2010/main" val="1611246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874E2-3CCB-9B48-47BA-15E548A70E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D32C7F-C18C-9E3C-A6BB-D26567C447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DD2309-BBC3-B430-0039-4F9F8505A8E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0BDB506-E2EF-4218-B664-DB6F7FDADC53}"/>
              </a:ext>
            </a:extLst>
          </p:cNvPr>
          <p:cNvSpPr>
            <a:spLocks noGrp="1"/>
          </p:cNvSpPr>
          <p:nvPr>
            <p:ph type="sldNum" sz="quarter" idx="10"/>
          </p:nvPr>
        </p:nvSpPr>
        <p:spPr/>
        <p:txBody>
          <a:bodyPr/>
          <a:lstStyle/>
          <a:p>
            <a:fld id="{8927DC7C-EA85-41EA-BE8E-3BC04B9579CE}" type="slidenum">
              <a:rPr lang="zh-CN" altLang="en-US" smtClean="0"/>
              <a:pPr/>
              <a:t>17</a:t>
            </a:fld>
            <a:endParaRPr lang="zh-CN" altLang="en-US"/>
          </a:p>
        </p:txBody>
      </p:sp>
    </p:spTree>
    <p:extLst>
      <p:ext uri="{BB962C8B-B14F-4D97-AF65-F5344CB8AC3E}">
        <p14:creationId xmlns:p14="http://schemas.microsoft.com/office/powerpoint/2010/main" val="516781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A34F5-CD29-C234-2BB8-EAC3E4CDF2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0E7730-0503-EEC8-248A-6747DCBEBD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C3EC91-E5D0-CC09-FE5C-556D91599CD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6689146-5D4F-570E-ADA1-A561C7A6AF4F}"/>
              </a:ext>
            </a:extLst>
          </p:cNvPr>
          <p:cNvSpPr>
            <a:spLocks noGrp="1"/>
          </p:cNvSpPr>
          <p:nvPr>
            <p:ph type="sldNum" sz="quarter" idx="10"/>
          </p:nvPr>
        </p:nvSpPr>
        <p:spPr/>
        <p:txBody>
          <a:bodyPr/>
          <a:lstStyle/>
          <a:p>
            <a:fld id="{8927DC7C-EA85-41EA-BE8E-3BC04B9579CE}" type="slidenum">
              <a:rPr lang="zh-CN" altLang="en-US" smtClean="0"/>
              <a:pPr/>
              <a:t>18</a:t>
            </a:fld>
            <a:endParaRPr lang="zh-CN" altLang="en-US"/>
          </a:p>
        </p:txBody>
      </p:sp>
    </p:spTree>
    <p:extLst>
      <p:ext uri="{BB962C8B-B14F-4D97-AF65-F5344CB8AC3E}">
        <p14:creationId xmlns:p14="http://schemas.microsoft.com/office/powerpoint/2010/main" val="1202457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25F12-4509-37CD-8914-59FD59E1B9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EF660F-EB07-3F75-FF68-76A315D83C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276066-64E5-0523-2FED-7D449E5343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776AAA6-DDA3-A03C-C966-9A0681FB25C3}"/>
              </a:ext>
            </a:extLst>
          </p:cNvPr>
          <p:cNvSpPr>
            <a:spLocks noGrp="1"/>
          </p:cNvSpPr>
          <p:nvPr>
            <p:ph type="sldNum" sz="quarter" idx="10"/>
          </p:nvPr>
        </p:nvSpPr>
        <p:spPr/>
        <p:txBody>
          <a:bodyPr/>
          <a:lstStyle/>
          <a:p>
            <a:fld id="{8927DC7C-EA85-41EA-BE8E-3BC04B9579CE}" type="slidenum">
              <a:rPr lang="zh-CN" altLang="en-US" smtClean="0"/>
              <a:pPr/>
              <a:t>19</a:t>
            </a:fld>
            <a:endParaRPr lang="zh-CN" altLang="en-US"/>
          </a:p>
        </p:txBody>
      </p:sp>
    </p:spTree>
    <p:extLst>
      <p:ext uri="{BB962C8B-B14F-4D97-AF65-F5344CB8AC3E}">
        <p14:creationId xmlns:p14="http://schemas.microsoft.com/office/powerpoint/2010/main" val="1279234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1006219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06D92-ACE3-14A6-F749-C30DF6294B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994527-39AE-7823-4E91-5B6EFC952B5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282660-C338-8C35-252A-FDB745DED94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10172F2-EC2C-3A17-0006-18E785305BD6}"/>
              </a:ext>
            </a:extLst>
          </p:cNvPr>
          <p:cNvSpPr>
            <a:spLocks noGrp="1"/>
          </p:cNvSpPr>
          <p:nvPr>
            <p:ph type="sldNum" sz="quarter" idx="10"/>
          </p:nvPr>
        </p:nvSpPr>
        <p:spPr/>
        <p:txBody>
          <a:bodyPr/>
          <a:lstStyle/>
          <a:p>
            <a:fld id="{8927DC7C-EA85-41EA-BE8E-3BC04B9579CE}" type="slidenum">
              <a:rPr lang="zh-CN" altLang="en-US" smtClean="0"/>
              <a:pPr/>
              <a:t>20</a:t>
            </a:fld>
            <a:endParaRPr lang="zh-CN" altLang="en-US"/>
          </a:p>
        </p:txBody>
      </p:sp>
    </p:spTree>
    <p:extLst>
      <p:ext uri="{BB962C8B-B14F-4D97-AF65-F5344CB8AC3E}">
        <p14:creationId xmlns:p14="http://schemas.microsoft.com/office/powerpoint/2010/main" val="3709098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03001-49BD-9F2B-C16C-2DF70264FA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A90C82-EE69-8698-7876-714EBDDE8D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6C2BDD-AD69-B04A-0019-CF12E3DBCC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4A99202-446B-F523-EB9F-481D5FF90831}"/>
              </a:ext>
            </a:extLst>
          </p:cNvPr>
          <p:cNvSpPr>
            <a:spLocks noGrp="1"/>
          </p:cNvSpPr>
          <p:nvPr>
            <p:ph type="sldNum" sz="quarter" idx="5"/>
          </p:nvPr>
        </p:nvSpPr>
        <p:spPr/>
        <p:txBody>
          <a:bodyPr/>
          <a:lstStyle/>
          <a:p>
            <a:fld id="{58998766-6A9C-4F2F-8D78-A8B7F422C2B3}" type="slidenum">
              <a:rPr lang="zh-CN" altLang="en-US" smtClean="0"/>
              <a:t>21</a:t>
            </a:fld>
            <a:endParaRPr lang="zh-CN" altLang="en-US"/>
          </a:p>
        </p:txBody>
      </p:sp>
    </p:spTree>
    <p:extLst>
      <p:ext uri="{BB962C8B-B14F-4D97-AF65-F5344CB8AC3E}">
        <p14:creationId xmlns:p14="http://schemas.microsoft.com/office/powerpoint/2010/main" val="100750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03900-15A4-4D99-2519-E7A32A4F03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30C04A-4606-C98D-B610-43F9E45E4C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3293F1-D43D-DE98-0588-944AE95C035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634F3C4-9F76-EFC4-0B64-3E366E0EDC0E}"/>
              </a:ext>
            </a:extLst>
          </p:cNvPr>
          <p:cNvSpPr>
            <a:spLocks noGrp="1"/>
          </p:cNvSpPr>
          <p:nvPr>
            <p:ph type="sldNum" sz="quarter" idx="10"/>
          </p:nvPr>
        </p:nvSpPr>
        <p:spPr/>
        <p:txBody>
          <a:bodyPr/>
          <a:lstStyle/>
          <a:p>
            <a:fld id="{8927DC7C-EA85-41EA-BE8E-3BC04B9579CE}" type="slidenum">
              <a:rPr lang="zh-CN" altLang="en-US" smtClean="0"/>
              <a:pPr/>
              <a:t>3</a:t>
            </a:fld>
            <a:endParaRPr lang="zh-CN" altLang="en-US"/>
          </a:p>
        </p:txBody>
      </p:sp>
    </p:spTree>
    <p:extLst>
      <p:ext uri="{BB962C8B-B14F-4D97-AF65-F5344CB8AC3E}">
        <p14:creationId xmlns:p14="http://schemas.microsoft.com/office/powerpoint/2010/main" val="428467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7C503-12F9-3BD4-E410-755DBBB78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CBFEAD-DC31-F162-6C3D-711B0A0782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83CB0F-42BC-4130-FCC9-991595D05ED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8129AFE-0F6A-B698-C55E-DAC79ACAB842}"/>
              </a:ext>
            </a:extLst>
          </p:cNvPr>
          <p:cNvSpPr>
            <a:spLocks noGrp="1"/>
          </p:cNvSpPr>
          <p:nvPr>
            <p:ph type="sldNum" sz="quarter" idx="10"/>
          </p:nvPr>
        </p:nvSpPr>
        <p:spPr/>
        <p:txBody>
          <a:bodyPr/>
          <a:lstStyle/>
          <a:p>
            <a:fld id="{8927DC7C-EA85-41EA-BE8E-3BC04B9579CE}" type="slidenum">
              <a:rPr lang="zh-CN" altLang="en-US" smtClean="0"/>
              <a:pPr/>
              <a:t>4</a:t>
            </a:fld>
            <a:endParaRPr lang="zh-CN" altLang="en-US"/>
          </a:p>
        </p:txBody>
      </p:sp>
    </p:spTree>
    <p:extLst>
      <p:ext uri="{BB962C8B-B14F-4D97-AF65-F5344CB8AC3E}">
        <p14:creationId xmlns:p14="http://schemas.microsoft.com/office/powerpoint/2010/main" val="284526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4952D-D1D9-62D3-588F-58BE7CDD7C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84DCB3-BC30-2523-0A54-99FACAB076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4C2E3A-4621-308F-500B-032069E3A5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1B00B28-0577-57C2-39E5-AE8B488AC775}"/>
              </a:ext>
            </a:extLst>
          </p:cNvPr>
          <p:cNvSpPr>
            <a:spLocks noGrp="1"/>
          </p:cNvSpPr>
          <p:nvPr>
            <p:ph type="sldNum" sz="quarter" idx="10"/>
          </p:nvPr>
        </p:nvSpPr>
        <p:spPr/>
        <p:txBody>
          <a:bodyPr/>
          <a:lstStyle/>
          <a:p>
            <a:fld id="{8927DC7C-EA85-41EA-BE8E-3BC04B9579CE}" type="slidenum">
              <a:rPr lang="zh-CN" altLang="en-US" smtClean="0"/>
              <a:pPr/>
              <a:t>5</a:t>
            </a:fld>
            <a:endParaRPr lang="zh-CN" altLang="en-US"/>
          </a:p>
        </p:txBody>
      </p:sp>
    </p:spTree>
    <p:extLst>
      <p:ext uri="{BB962C8B-B14F-4D97-AF65-F5344CB8AC3E}">
        <p14:creationId xmlns:p14="http://schemas.microsoft.com/office/powerpoint/2010/main" val="3294924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0E94A-CA16-A1F4-7836-0372D0AD19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E51BF5-E851-A480-2416-FACC25ED8C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FC14DA-16BE-DD07-DD39-45B5CB218AB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5F0F0FA-ED42-2E63-5B01-41C2C285DFCE}"/>
              </a:ext>
            </a:extLst>
          </p:cNvPr>
          <p:cNvSpPr>
            <a:spLocks noGrp="1"/>
          </p:cNvSpPr>
          <p:nvPr>
            <p:ph type="sldNum" sz="quarter" idx="10"/>
          </p:nvPr>
        </p:nvSpPr>
        <p:spPr/>
        <p:txBody>
          <a:bodyPr/>
          <a:lstStyle/>
          <a:p>
            <a:fld id="{8927DC7C-EA85-41EA-BE8E-3BC04B9579CE}" type="slidenum">
              <a:rPr lang="zh-CN" altLang="en-US" smtClean="0"/>
              <a:pPr/>
              <a:t>6</a:t>
            </a:fld>
            <a:endParaRPr lang="zh-CN" altLang="en-US"/>
          </a:p>
        </p:txBody>
      </p:sp>
    </p:spTree>
    <p:extLst>
      <p:ext uri="{BB962C8B-B14F-4D97-AF65-F5344CB8AC3E}">
        <p14:creationId xmlns:p14="http://schemas.microsoft.com/office/powerpoint/2010/main" val="23959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4E7FD-6C53-F181-10E0-7E650EEC3E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B28F3A-5E03-1B80-06A0-BC7F7BBC94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210B64-46D2-8711-125D-D12CE659FC9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E7AB3EA-8AB7-12A9-12B7-111AFA601AB1}"/>
              </a:ext>
            </a:extLst>
          </p:cNvPr>
          <p:cNvSpPr>
            <a:spLocks noGrp="1"/>
          </p:cNvSpPr>
          <p:nvPr>
            <p:ph type="sldNum" sz="quarter" idx="10"/>
          </p:nvPr>
        </p:nvSpPr>
        <p:spPr/>
        <p:txBody>
          <a:bodyPr/>
          <a:lstStyle/>
          <a:p>
            <a:fld id="{8927DC7C-EA85-41EA-BE8E-3BC04B9579CE}" type="slidenum">
              <a:rPr lang="zh-CN" altLang="en-US" smtClean="0"/>
              <a:pPr/>
              <a:t>7</a:t>
            </a:fld>
            <a:endParaRPr lang="zh-CN" altLang="en-US"/>
          </a:p>
        </p:txBody>
      </p:sp>
    </p:spTree>
    <p:extLst>
      <p:ext uri="{BB962C8B-B14F-4D97-AF65-F5344CB8AC3E}">
        <p14:creationId xmlns:p14="http://schemas.microsoft.com/office/powerpoint/2010/main" val="222460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EF4A3-E1CD-A996-2BBD-5384B667C0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24826E-F148-4825-5F4A-B26B8F7057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BB693A-96A2-005B-6B0A-2B8A3D28E85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60AA654-F511-3CE1-14C4-4F8994828E1B}"/>
              </a:ext>
            </a:extLst>
          </p:cNvPr>
          <p:cNvSpPr>
            <a:spLocks noGrp="1"/>
          </p:cNvSpPr>
          <p:nvPr>
            <p:ph type="sldNum" sz="quarter" idx="10"/>
          </p:nvPr>
        </p:nvSpPr>
        <p:spPr/>
        <p:txBody>
          <a:bodyPr/>
          <a:lstStyle/>
          <a:p>
            <a:fld id="{8927DC7C-EA85-41EA-BE8E-3BC04B9579CE}" type="slidenum">
              <a:rPr lang="zh-CN" altLang="en-US" smtClean="0"/>
              <a:pPr/>
              <a:t>8</a:t>
            </a:fld>
            <a:endParaRPr lang="zh-CN" altLang="en-US"/>
          </a:p>
        </p:txBody>
      </p:sp>
    </p:spTree>
    <p:extLst>
      <p:ext uri="{BB962C8B-B14F-4D97-AF65-F5344CB8AC3E}">
        <p14:creationId xmlns:p14="http://schemas.microsoft.com/office/powerpoint/2010/main" val="288311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5A316-73B2-319F-2877-DF1EDE31C0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5B2508-4BF4-7CC7-96EC-5E2D56C9AF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1545DB-7531-AEEC-F290-A0070200E66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3E7AECD-DFA3-5F2B-80DE-3D0A4B419FEB}"/>
              </a:ext>
            </a:extLst>
          </p:cNvPr>
          <p:cNvSpPr>
            <a:spLocks noGrp="1"/>
          </p:cNvSpPr>
          <p:nvPr>
            <p:ph type="sldNum" sz="quarter" idx="10"/>
          </p:nvPr>
        </p:nvSpPr>
        <p:spPr/>
        <p:txBody>
          <a:bodyPr/>
          <a:lstStyle/>
          <a:p>
            <a:fld id="{8927DC7C-EA85-41EA-BE8E-3BC04B9579CE}" type="slidenum">
              <a:rPr lang="zh-CN" altLang="en-US" smtClean="0"/>
              <a:pPr/>
              <a:t>9</a:t>
            </a:fld>
            <a:endParaRPr lang="zh-CN" altLang="en-US"/>
          </a:p>
        </p:txBody>
      </p:sp>
    </p:spTree>
    <p:extLst>
      <p:ext uri="{BB962C8B-B14F-4D97-AF65-F5344CB8AC3E}">
        <p14:creationId xmlns:p14="http://schemas.microsoft.com/office/powerpoint/2010/main" val="3656724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2025/11/10</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4204436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A17E80-96A6-4509-A64B-F86AA87E1762}" type="datetimeFigureOut">
              <a:rPr lang="zh-CN" altLang="en-US" smtClean="0"/>
              <a:t>2025/11/10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0C9BE40-34EB-4680-AB44-538561DC2FE2}" type="slidenum">
              <a:rPr lang="zh-CN" altLang="en-US" smtClean="0"/>
              <a:t>‹#›</a:t>
            </a:fld>
            <a:endParaRPr lang="zh-CN" altLang="en-US"/>
          </a:p>
        </p:txBody>
      </p:sp>
    </p:spTree>
    <p:extLst>
      <p:ext uri="{BB962C8B-B14F-4D97-AF65-F5344CB8AC3E}">
        <p14:creationId xmlns:p14="http://schemas.microsoft.com/office/powerpoint/2010/main" val="428336836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205358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766797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1286271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507519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34629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8467624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15743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174985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420317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2025/11/10</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2705803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9188899"/>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67196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平行四边形 2"/>
          <p:cNvSpPr/>
          <p:nvPr userDrawn="1"/>
        </p:nvSpPr>
        <p:spPr>
          <a:xfrm>
            <a:off x="-1290682" y="294519"/>
            <a:ext cx="2584540" cy="2365194"/>
          </a:xfrm>
          <a:prstGeom prst="parallelogram">
            <a:avLst>
              <a:gd name="adj" fmla="val 10014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平行四边形 3"/>
          <p:cNvSpPr/>
          <p:nvPr userDrawn="1"/>
        </p:nvSpPr>
        <p:spPr>
          <a:xfrm>
            <a:off x="511671" y="-888078"/>
            <a:ext cx="2584540" cy="2365194"/>
          </a:xfrm>
          <a:prstGeom prst="parallelogram">
            <a:avLst>
              <a:gd name="adj" fmla="val 100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平行四边形 4"/>
          <p:cNvSpPr/>
          <p:nvPr userDrawn="1"/>
        </p:nvSpPr>
        <p:spPr>
          <a:xfrm>
            <a:off x="9095790" y="5427303"/>
            <a:ext cx="2584540" cy="2365194"/>
          </a:xfrm>
          <a:prstGeom prst="parallelogram">
            <a:avLst>
              <a:gd name="adj" fmla="val 10014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平行四边形 5"/>
          <p:cNvSpPr/>
          <p:nvPr userDrawn="1"/>
        </p:nvSpPr>
        <p:spPr>
          <a:xfrm>
            <a:off x="10898143" y="4244706"/>
            <a:ext cx="2584540" cy="2365194"/>
          </a:xfrm>
          <a:prstGeom prst="parallelogram">
            <a:avLst>
              <a:gd name="adj" fmla="val 100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231330631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平行四边形 2"/>
          <p:cNvSpPr/>
          <p:nvPr userDrawn="1"/>
        </p:nvSpPr>
        <p:spPr>
          <a:xfrm>
            <a:off x="-1764002" y="-20138"/>
            <a:ext cx="6772289" cy="930128"/>
          </a:xfrm>
          <a:prstGeom prst="parallelogram">
            <a:avLst>
              <a:gd name="adj" fmla="val 100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平行四边形 3"/>
          <p:cNvSpPr/>
          <p:nvPr userDrawn="1"/>
        </p:nvSpPr>
        <p:spPr>
          <a:xfrm>
            <a:off x="-1788384" y="-155534"/>
            <a:ext cx="6772289" cy="930128"/>
          </a:xfrm>
          <a:prstGeom prst="parallelogram">
            <a:avLst>
              <a:gd name="adj" fmla="val 10014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平行四边形 4"/>
          <p:cNvSpPr/>
          <p:nvPr userDrawn="1"/>
        </p:nvSpPr>
        <p:spPr>
          <a:xfrm>
            <a:off x="7834860" y="6399026"/>
            <a:ext cx="6772289" cy="930128"/>
          </a:xfrm>
          <a:prstGeom prst="parallelogram">
            <a:avLst>
              <a:gd name="adj" fmla="val 100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平行四边形 5"/>
          <p:cNvSpPr/>
          <p:nvPr userDrawn="1"/>
        </p:nvSpPr>
        <p:spPr>
          <a:xfrm>
            <a:off x="8084593" y="6396864"/>
            <a:ext cx="6772289" cy="930128"/>
          </a:xfrm>
          <a:prstGeom prst="parallelogram">
            <a:avLst>
              <a:gd name="adj" fmla="val 100148"/>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1281672591"/>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958389"/>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91695609"/>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98052264"/>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64438300"/>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2123604" y="685800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118984190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364772"/>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1401529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81840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324304954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63428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202403907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23400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680908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449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11/10/2025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pic>
        <p:nvPicPr>
          <p:cNvPr id="12" name="图片 11">
            <a:extLst>
              <a:ext uri="{FF2B5EF4-FFF2-40B4-BE49-F238E27FC236}">
                <a16:creationId xmlns:a16="http://schemas.microsoft.com/office/drawing/2014/main" id="{014BD9C5-8945-11FA-9FFC-F7853A75614B}"/>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 y="0"/>
            <a:ext cx="12194037" cy="6858000"/>
          </a:xfrm>
          <a:prstGeom prst="rect">
            <a:avLst/>
          </a:prstGeom>
        </p:spPr>
      </p:pic>
    </p:spTree>
    <p:extLst>
      <p:ext uri="{BB962C8B-B14F-4D97-AF65-F5344CB8AC3E}">
        <p14:creationId xmlns:p14="http://schemas.microsoft.com/office/powerpoint/2010/main" val="77969889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50" r:id="rId20"/>
    <p:sldLayoutId id="2147483654" r:id="rId21"/>
    <p:sldLayoutId id="2147483652" r:id="rId22"/>
    <p:sldLayoutId id="2147483655" r:id="rId23"/>
    <p:sldLayoutId id="2147483656" r:id="rId24"/>
    <p:sldLayoutId id="2147483657" r:id="rId25"/>
    <p:sldLayoutId id="2147483658" r:id="rId26"/>
    <p:sldLayoutId id="2147483659" r:id="rId27"/>
  </p:sldLayoutIdLst>
  <p:transition spd="slow">
    <p:push dir="u"/>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4.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直角三角形 71"/>
          <p:cNvSpPr/>
          <p:nvPr/>
        </p:nvSpPr>
        <p:spPr>
          <a:xfrm rot="5400000">
            <a:off x="1588" y="-1"/>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1" name="直角三角形 70"/>
          <p:cNvSpPr/>
          <p:nvPr/>
        </p:nvSpPr>
        <p:spPr>
          <a:xfrm rot="16200000">
            <a:off x="8689233" y="3356819"/>
            <a:ext cx="3501180" cy="35011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直角三角形 1"/>
          <p:cNvSpPr/>
          <p:nvPr/>
        </p:nvSpPr>
        <p:spPr>
          <a:xfrm rot="5400000">
            <a:off x="1588" y="0"/>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0" name="直角三角形 69"/>
          <p:cNvSpPr/>
          <p:nvPr/>
        </p:nvSpPr>
        <p:spPr>
          <a:xfrm rot="16200000">
            <a:off x="9120547" y="3788134"/>
            <a:ext cx="3069865" cy="3069865"/>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平行四边形 2"/>
          <p:cNvSpPr/>
          <p:nvPr/>
        </p:nvSpPr>
        <p:spPr>
          <a:xfrm>
            <a:off x="1781419" y="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3" name="平行四边形 72"/>
          <p:cNvSpPr/>
          <p:nvPr/>
        </p:nvSpPr>
        <p:spPr>
          <a:xfrm>
            <a:off x="-2438922" y="1167126"/>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4" name="平行四边形 73"/>
          <p:cNvSpPr/>
          <p:nvPr/>
        </p:nvSpPr>
        <p:spPr>
          <a:xfrm>
            <a:off x="11681703" y="2998581"/>
            <a:ext cx="3048130" cy="2818139"/>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5" name="平行四边形 74"/>
          <p:cNvSpPr/>
          <p:nvPr/>
        </p:nvSpPr>
        <p:spPr>
          <a:xfrm>
            <a:off x="7497122" y="5167086"/>
            <a:ext cx="2910426" cy="1701334"/>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p:cNvSpPr txBox="1"/>
          <p:nvPr/>
        </p:nvSpPr>
        <p:spPr>
          <a:xfrm>
            <a:off x="2705099" y="5189074"/>
            <a:ext cx="6781801" cy="564385"/>
          </a:xfrm>
          <a:prstGeom prst="rect">
            <a:avLst/>
          </a:prstGeom>
          <a:noFill/>
        </p:spPr>
        <p:txBody>
          <a:bodyPr wrap="square" rtlCol="0">
            <a:spAutoFit/>
            <a:scene3d>
              <a:camera prst="orthographicFront"/>
              <a:lightRig rig="threePt" dir="t"/>
            </a:scene3d>
            <a:sp3d contourW="12700"/>
          </a:bodyPr>
          <a:lstStyle/>
          <a:p>
            <a:pPr algn="ctr">
              <a:lnSpc>
                <a:spcPct val="114000"/>
              </a:lnSpc>
              <a:defRPr/>
            </a:pPr>
            <a:r>
              <a:rPr lang="zh-CN" altLang="en-US" sz="2800" dirty="0">
                <a:solidFill>
                  <a:schemeClr val="tx1">
                    <a:lumMod val="75000"/>
                    <a:lumOff val="25000"/>
                  </a:schemeClr>
                </a:solidFill>
                <a:latin typeface="方正粗黑宋简体" panose="02000000000000000000" pitchFamily="2" charset="-122"/>
                <a:ea typeface="方正粗黑宋简体" panose="02000000000000000000" pitchFamily="2" charset="-122"/>
                <a:cs typeface="+mn-ea"/>
                <a:sym typeface="+mn-lt"/>
              </a:rPr>
              <a:t>中期答辩 </a:t>
            </a:r>
            <a:r>
              <a:rPr lang="en-US" altLang="zh-CN" sz="2800" dirty="0">
                <a:solidFill>
                  <a:schemeClr val="tx1">
                    <a:lumMod val="75000"/>
                    <a:lumOff val="25000"/>
                  </a:schemeClr>
                </a:solidFill>
                <a:latin typeface="方正粗黑宋简体" panose="02000000000000000000" pitchFamily="2" charset="-122"/>
                <a:ea typeface="方正粗黑宋简体" panose="02000000000000000000" pitchFamily="2" charset="-122"/>
                <a:cs typeface="+mn-ea"/>
                <a:sym typeface="+mn-lt"/>
              </a:rPr>
              <a:t>2025.11.10</a:t>
            </a:r>
            <a:endParaRPr kumimoji="0" lang="en-US" altLang="zh-CN" sz="2800" i="0" u="none" strike="noStrike" kern="1200" cap="none" spc="0" normalizeH="0" baseline="0" noProof="0" dirty="0">
              <a:ln>
                <a:noFill/>
              </a:ln>
              <a:solidFill>
                <a:schemeClr val="tx1">
                  <a:lumMod val="75000"/>
                  <a:lumOff val="25000"/>
                </a:schemeClr>
              </a:solidFill>
              <a:effectLst/>
              <a:uLnTx/>
              <a:uFillTx/>
              <a:latin typeface="方正粗黑宋简体" panose="02000000000000000000" pitchFamily="2" charset="-122"/>
              <a:ea typeface="方正粗黑宋简体" panose="02000000000000000000" pitchFamily="2" charset="-122"/>
              <a:cs typeface="+mn-ea"/>
              <a:sym typeface="+mn-lt"/>
            </a:endParaRPr>
          </a:p>
        </p:txBody>
      </p:sp>
      <p:sp>
        <p:nvSpPr>
          <p:cNvPr id="5" name="2">
            <a:extLst>
              <a:ext uri="{FF2B5EF4-FFF2-40B4-BE49-F238E27FC236}">
                <a16:creationId xmlns:a16="http://schemas.microsoft.com/office/drawing/2014/main" id="{AF77740A-AECF-C04E-C637-6259D4323725}"/>
              </a:ext>
            </a:extLst>
          </p:cNvPr>
          <p:cNvSpPr txBox="1"/>
          <p:nvPr>
            <p:custDataLst>
              <p:tags r:id="rId2"/>
            </p:custDataLst>
          </p:nvPr>
        </p:nvSpPr>
        <p:spPr>
          <a:xfrm>
            <a:off x="1714654" y="3871146"/>
            <a:ext cx="8870317" cy="1317928"/>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en-US" altLang="zh-CN" sz="8000" b="1" spc="600" dirty="0">
                <a:gradFill>
                  <a:gsLst>
                    <a:gs pos="0">
                      <a:srgbClr val="0070C0"/>
                    </a:gs>
                    <a:gs pos="74000">
                      <a:srgbClr val="002060"/>
                    </a:gs>
                    <a:gs pos="89000">
                      <a:srgbClr val="00B0F0"/>
                    </a:gs>
                    <a:gs pos="100000">
                      <a:srgbClr val="7030A0"/>
                    </a:gs>
                  </a:gsLst>
                  <a:lin ang="0" scaled="1"/>
                </a:gradFill>
                <a:latin typeface="方正字迹-龙吟体 简" panose="02000500000000000000" pitchFamily="2" charset="-122"/>
                <a:ea typeface="方正字迹-龙吟体 简" panose="02000500000000000000" pitchFamily="2" charset="-122"/>
                <a:cs typeface="+mn-ea"/>
                <a:sym typeface="+mn-lt"/>
              </a:rPr>
              <a:t>Project. </a:t>
            </a:r>
            <a:r>
              <a:rPr lang="zh-CN" altLang="en-US" sz="8000" b="1" spc="600" dirty="0">
                <a:gradFill>
                  <a:gsLst>
                    <a:gs pos="0">
                      <a:srgbClr val="0070C0"/>
                    </a:gs>
                    <a:gs pos="74000">
                      <a:srgbClr val="002060"/>
                    </a:gs>
                    <a:gs pos="89000">
                      <a:srgbClr val="00B0F0"/>
                    </a:gs>
                    <a:gs pos="100000">
                      <a:srgbClr val="7030A0"/>
                    </a:gs>
                  </a:gsLst>
                  <a:lin ang="0" scaled="1"/>
                </a:gradFill>
                <a:latin typeface="方正字迹-龙吟体 简" panose="02000500000000000000" pitchFamily="2" charset="-122"/>
                <a:ea typeface="方正字迹-龙吟体 简" panose="02000500000000000000" pitchFamily="2" charset="-122"/>
                <a:cs typeface="+mn-ea"/>
                <a:sym typeface="+mn-lt"/>
              </a:rPr>
              <a:t>日轮之冕</a:t>
            </a:r>
          </a:p>
        </p:txBody>
      </p:sp>
      <p:pic>
        <p:nvPicPr>
          <p:cNvPr id="8" name="图片 7" descr="图片包含 徽标&#10;&#10;AI 生成的内容可能不正确。">
            <a:extLst>
              <a:ext uri="{FF2B5EF4-FFF2-40B4-BE49-F238E27FC236}">
                <a16:creationId xmlns:a16="http://schemas.microsoft.com/office/drawing/2014/main" id="{B61CE85B-4D02-1F5B-F2AD-EC0C10AF77BC}"/>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7278" b="73164" l="8203" r="90000">
                        <a14:foregroundMark x1="8906" y1="54887" x2="8906" y2="54887"/>
                        <a14:foregroundMark x1="10078" y1="54887" x2="8359" y2="54887"/>
                        <a14:foregroundMark x1="48359" y1="29266" x2="48359" y2="29266"/>
                        <a14:foregroundMark x1="48828" y1="29321" x2="48828" y2="29321"/>
                        <a14:foregroundMark x1="48750" y1="27278" x2="49219" y2="27278"/>
                      </a14:backgroundRemoval>
                    </a14:imgEffect>
                  </a14:imgLayer>
                </a14:imgProps>
              </a:ext>
              <a:ext uri="{28A0092B-C50C-407E-A947-70E740481C1C}">
                <a14:useLocalDpi xmlns:a14="http://schemas.microsoft.com/office/drawing/2010/main" val="0"/>
              </a:ext>
            </a:extLst>
          </a:blip>
          <a:srcRect t="25463" b="21462"/>
          <a:stretch>
            <a:fillRect/>
          </a:stretch>
        </p:blipFill>
        <p:spPr>
          <a:xfrm>
            <a:off x="3470176" y="660729"/>
            <a:ext cx="4847178" cy="3639902"/>
          </a:xfrm>
          <a:prstGeom prst="rect">
            <a:avLst/>
          </a:prstGeom>
        </p:spPr>
      </p:pic>
    </p:spTree>
    <p:custDataLst>
      <p:tags r:id="rId1"/>
    </p:custDataLst>
    <p:extLst>
      <p:ext uri="{BB962C8B-B14F-4D97-AF65-F5344CB8AC3E}">
        <p14:creationId xmlns:p14="http://schemas.microsoft.com/office/powerpoint/2010/main" val="155204857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5966D-F6A2-B920-2ED1-0B7209E6CFFE}"/>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DDC2AF20-96A8-2CEF-1A32-55B64EF85249}"/>
              </a:ext>
            </a:extLst>
          </p:cNvPr>
          <p:cNvSpPr txBox="1"/>
          <p:nvPr/>
        </p:nvSpPr>
        <p:spPr>
          <a:xfrm>
            <a:off x="5593299" y="352436"/>
            <a:ext cx="1005403"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科技</a:t>
            </a:r>
          </a:p>
        </p:txBody>
      </p:sp>
      <p:sp>
        <p:nvSpPr>
          <p:cNvPr id="2" name="文本框 1">
            <a:extLst>
              <a:ext uri="{FF2B5EF4-FFF2-40B4-BE49-F238E27FC236}">
                <a16:creationId xmlns:a16="http://schemas.microsoft.com/office/drawing/2014/main" id="{2FB7B25B-834F-FE74-C190-1017112E86FE}"/>
              </a:ext>
            </a:extLst>
          </p:cNvPr>
          <p:cNvSpPr txBox="1"/>
          <p:nvPr/>
        </p:nvSpPr>
        <p:spPr>
          <a:xfrm>
            <a:off x="1361767" y="1273015"/>
            <a:ext cx="9468465" cy="4832092"/>
          </a:xfrm>
          <a:prstGeom prst="rect">
            <a:avLst/>
          </a:prstGeom>
          <a:noFill/>
        </p:spPr>
        <p:txBody>
          <a:bodyPr wrap="square">
            <a:spAutoFit/>
          </a:bodyPr>
          <a:lstStyle/>
          <a:p>
            <a:r>
              <a:rPr lang="zh-CN" altLang="en-US" sz="2800" dirty="0">
                <a:latin typeface="方正粗黑宋简体" panose="02000000000000000000" pitchFamily="2" charset="-122"/>
                <a:ea typeface="方正粗黑宋简体" panose="02000000000000000000" pitchFamily="2" charset="-122"/>
              </a:rPr>
              <a:t>        游憩是我们的核心场景。它</a:t>
            </a:r>
            <a:r>
              <a:rPr lang="zh-CN" altLang="zh-CN" sz="2800" dirty="0">
                <a:latin typeface="方正粗黑宋简体" panose="02000000000000000000" pitchFamily="2" charset="-122"/>
                <a:ea typeface="方正粗黑宋简体" panose="02000000000000000000" pitchFamily="2" charset="-122"/>
              </a:rPr>
              <a:t>不局限于传统的放松与娱乐，而是注重精神满足、深度体验与自我提升。</a:t>
            </a:r>
          </a:p>
          <a:p>
            <a:r>
              <a:rPr lang="en-US" altLang="zh-CN" sz="2800" dirty="0">
                <a:latin typeface="方正粗黑宋简体" panose="02000000000000000000" pitchFamily="2" charset="-122"/>
                <a:ea typeface="方正粗黑宋简体" panose="02000000000000000000" pitchFamily="2" charset="-122"/>
              </a:rPr>
              <a:t>        </a:t>
            </a:r>
            <a:r>
              <a:rPr lang="zh-CN" altLang="zh-CN" sz="2800" dirty="0">
                <a:latin typeface="方正粗黑宋简体" panose="02000000000000000000" pitchFamily="2" charset="-122"/>
                <a:ea typeface="方正粗黑宋简体" panose="02000000000000000000" pitchFamily="2" charset="-122"/>
              </a:rPr>
              <a:t>借助</a:t>
            </a:r>
            <a:r>
              <a:rPr lang="en-US" altLang="zh-CN" sz="2800" dirty="0">
                <a:latin typeface="方正粗黑宋简体" panose="02000000000000000000" pitchFamily="2" charset="-122"/>
                <a:ea typeface="方正粗黑宋简体" panose="02000000000000000000" pitchFamily="2" charset="-122"/>
              </a:rPr>
              <a:t>VR</a:t>
            </a:r>
            <a:r>
              <a:rPr lang="zh-CN" altLang="zh-CN" sz="2800" dirty="0">
                <a:latin typeface="方正粗黑宋简体" panose="02000000000000000000" pitchFamily="2" charset="-122"/>
                <a:ea typeface="方正粗黑宋简体" panose="02000000000000000000" pitchFamily="2" charset="-122"/>
              </a:rPr>
              <a:t>、</a:t>
            </a:r>
            <a:r>
              <a:rPr lang="en-US" altLang="zh-CN" sz="2800" dirty="0">
                <a:latin typeface="方正粗黑宋简体" panose="02000000000000000000" pitchFamily="2" charset="-122"/>
                <a:ea typeface="方正粗黑宋简体" panose="02000000000000000000" pitchFamily="2" charset="-122"/>
              </a:rPr>
              <a:t>AR</a:t>
            </a:r>
            <a:r>
              <a:rPr lang="zh-CN" altLang="zh-CN" sz="2800" dirty="0">
                <a:latin typeface="方正粗黑宋简体" panose="02000000000000000000" pitchFamily="2" charset="-122"/>
                <a:ea typeface="方正粗黑宋简体" panose="02000000000000000000" pitchFamily="2" charset="-122"/>
              </a:rPr>
              <a:t>、</a:t>
            </a:r>
            <a:r>
              <a:rPr lang="en-US" altLang="zh-CN" sz="2800" dirty="0">
                <a:latin typeface="方正粗黑宋简体" panose="02000000000000000000" pitchFamily="2" charset="-122"/>
                <a:ea typeface="方正粗黑宋简体" panose="02000000000000000000" pitchFamily="2" charset="-122"/>
              </a:rPr>
              <a:t>MR</a:t>
            </a:r>
            <a:r>
              <a:rPr lang="zh-CN" altLang="zh-CN" sz="2800" dirty="0">
                <a:latin typeface="方正粗黑宋简体" panose="02000000000000000000" pitchFamily="2" charset="-122"/>
                <a:ea typeface="方正粗黑宋简体" panose="02000000000000000000" pitchFamily="2" charset="-122"/>
              </a:rPr>
              <a:t>技术</a:t>
            </a:r>
            <a:r>
              <a:rPr lang="zh-CN" altLang="en-US" sz="2800" dirty="0">
                <a:latin typeface="方正粗黑宋简体" panose="02000000000000000000" pitchFamily="2" charset="-122"/>
                <a:ea typeface="方正粗黑宋简体" panose="02000000000000000000" pitchFamily="2" charset="-122"/>
              </a:rPr>
              <a:t>，你可以体验</a:t>
            </a:r>
            <a:r>
              <a:rPr lang="zh-CN" altLang="zh-CN" sz="2800" dirty="0">
                <a:latin typeface="方正粗黑宋简体" panose="02000000000000000000" pitchFamily="2" charset="-122"/>
                <a:ea typeface="方正粗黑宋简体" panose="02000000000000000000" pitchFamily="2" charset="-122"/>
              </a:rPr>
              <a:t>沉浸式演唱会、智能健身房，到穿越时空的虚拟旅行</a:t>
            </a:r>
            <a:r>
              <a:rPr lang="en-US" altLang="zh-CN" sz="2800" dirty="0">
                <a:latin typeface="方正粗黑宋简体" panose="02000000000000000000" pitchFamily="2" charset="-122"/>
                <a:ea typeface="方正粗黑宋简体" panose="02000000000000000000" pitchFamily="2" charset="-122"/>
              </a:rPr>
              <a:t>……</a:t>
            </a:r>
          </a:p>
          <a:p>
            <a:endParaRPr lang="en-US" altLang="zh-CN" sz="2800" dirty="0">
              <a:latin typeface="方正粗黑宋简体" panose="02000000000000000000" pitchFamily="2" charset="-122"/>
              <a:ea typeface="方正粗黑宋简体" panose="02000000000000000000" pitchFamily="2" charset="-122"/>
            </a:endParaRPr>
          </a:p>
          <a:p>
            <a:r>
              <a:rPr lang="en-US" altLang="zh-CN" sz="2800" dirty="0">
                <a:latin typeface="方正粗黑宋简体" panose="02000000000000000000" pitchFamily="2" charset="-122"/>
                <a:ea typeface="方正粗黑宋简体" panose="02000000000000000000" pitchFamily="2" charset="-122"/>
              </a:rPr>
              <a:t>       </a:t>
            </a:r>
            <a:r>
              <a:rPr lang="zh-CN" altLang="zh-CN" sz="2800" dirty="0">
                <a:latin typeface="方正粗黑宋简体" panose="02000000000000000000" pitchFamily="2" charset="-122"/>
                <a:ea typeface="方正粗黑宋简体" panose="02000000000000000000" pitchFamily="2" charset="-122"/>
              </a:rPr>
              <a:t>除此之外，</a:t>
            </a:r>
            <a:r>
              <a:rPr lang="zh-CN" altLang="en-US" sz="2800" dirty="0">
                <a:latin typeface="方正粗黑宋简体" panose="02000000000000000000" pitchFamily="2" charset="-122"/>
                <a:ea typeface="方正粗黑宋简体" panose="02000000000000000000" pitchFamily="2" charset="-122"/>
              </a:rPr>
              <a:t>我们为每个人分配了一个自己的</a:t>
            </a:r>
            <a:r>
              <a:rPr lang="en-US" altLang="zh-CN" sz="2800" dirty="0">
                <a:latin typeface="方正粗黑宋简体" panose="02000000000000000000" pitchFamily="2" charset="-122"/>
                <a:ea typeface="方正粗黑宋简体" panose="02000000000000000000" pitchFamily="2" charset="-122"/>
              </a:rPr>
              <a:t>Workshop</a:t>
            </a:r>
            <a:r>
              <a:rPr lang="zh-CN" altLang="en-US" sz="2800" dirty="0">
                <a:latin typeface="方正粗黑宋简体" panose="02000000000000000000" pitchFamily="2" charset="-122"/>
                <a:ea typeface="方正粗黑宋简体" panose="02000000000000000000" pitchFamily="2" charset="-122"/>
              </a:rPr>
              <a:t>，</a:t>
            </a:r>
            <a:r>
              <a:rPr lang="zh-CN" altLang="zh-CN" sz="2800" dirty="0">
                <a:latin typeface="方正粗黑宋简体" panose="02000000000000000000" pitchFamily="2" charset="-122"/>
                <a:ea typeface="方正粗黑宋简体" panose="02000000000000000000" pitchFamily="2" charset="-122"/>
              </a:rPr>
              <a:t>人们拥有自己可以独立开发的空间</a:t>
            </a:r>
            <a:r>
              <a:rPr lang="zh-CN" altLang="en-US" sz="2800" dirty="0">
                <a:latin typeface="方正粗黑宋简体" panose="02000000000000000000" pitchFamily="2" charset="-122"/>
                <a:ea typeface="方正粗黑宋简体" panose="02000000000000000000" pitchFamily="2" charset="-122"/>
              </a:rPr>
              <a:t>。</a:t>
            </a:r>
            <a:endParaRPr lang="en-US" altLang="zh-CN" sz="2800" dirty="0">
              <a:latin typeface="方正粗黑宋简体" panose="02000000000000000000" pitchFamily="2" charset="-122"/>
              <a:ea typeface="方正粗黑宋简体" panose="02000000000000000000" pitchFamily="2" charset="-122"/>
            </a:endParaRPr>
          </a:p>
          <a:p>
            <a:r>
              <a:rPr lang="en-US" altLang="zh-CN" sz="2800" dirty="0">
                <a:latin typeface="方正粗黑宋简体" panose="02000000000000000000" pitchFamily="2" charset="-122"/>
                <a:ea typeface="方正粗黑宋简体" panose="02000000000000000000" pitchFamily="2" charset="-122"/>
              </a:rPr>
              <a:t>        “</a:t>
            </a:r>
            <a:r>
              <a:rPr lang="zh-CN" altLang="zh-CN" sz="2800" dirty="0">
                <a:latin typeface="可口可乐在乎体 楷体" panose="020B0A05030303020204" pitchFamily="34" charset="-122"/>
                <a:ea typeface="可口可乐在乎体 楷体" panose="020B0A05030303020204" pitchFamily="34" charset="-122"/>
              </a:rPr>
              <a:t>无论是喜好音乐想成为摇滚乐手，或是想要在文学想象的海洋里漫游一生，对于任何人的发展需求，我们都提供充分的支持，让人可以成为任何文化领域的专家。</a:t>
            </a:r>
            <a:r>
              <a:rPr lang="en-US" altLang="zh-CN" sz="2800" dirty="0">
                <a:latin typeface="可口可乐在乎体 楷体" panose="020B0A05030303020204" pitchFamily="34" charset="-122"/>
                <a:ea typeface="可口可乐在乎体 楷体" panose="020B0A05030303020204" pitchFamily="34" charset="-122"/>
              </a:rPr>
              <a:t>”</a:t>
            </a:r>
            <a:endParaRPr lang="zh-CN" altLang="zh-CN" sz="2800" dirty="0">
              <a:latin typeface="可口可乐在乎体 楷体" panose="020B0A05030303020204" pitchFamily="34" charset="-122"/>
              <a:ea typeface="可口可乐在乎体 楷体" panose="020B0A05030303020204" pitchFamily="34" charset="-122"/>
            </a:endParaRPr>
          </a:p>
          <a:p>
            <a:endParaRPr lang="en-US" altLang="zh-CN" sz="28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201667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72438-6F7B-5C17-ADEC-762B9C7E80B3}"/>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76D27211-E838-7EE1-D55A-EADCD3012125}"/>
              </a:ext>
            </a:extLst>
          </p:cNvPr>
          <p:cNvSpPr txBox="1"/>
          <p:nvPr/>
        </p:nvSpPr>
        <p:spPr>
          <a:xfrm>
            <a:off x="5593299" y="352436"/>
            <a:ext cx="1005403"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环境</a:t>
            </a:r>
          </a:p>
        </p:txBody>
      </p:sp>
      <p:pic>
        <p:nvPicPr>
          <p:cNvPr id="2" name="Image1">
            <a:extLst>
              <a:ext uri="{FF2B5EF4-FFF2-40B4-BE49-F238E27FC236}">
                <a16:creationId xmlns:a16="http://schemas.microsoft.com/office/drawing/2014/main" id="{EED92F2B-DA14-B3D9-36F7-3FF107AFAC15}"/>
              </a:ext>
            </a:extLst>
          </p:cNvPr>
          <p:cNvPicPr>
            <a:picLocks/>
          </p:cNvPicPr>
          <p:nvPr/>
        </p:nvPicPr>
        <p:blipFill>
          <a:blip r:embed="rId3" cstate="print"/>
          <a:srcRect b="5950"/>
          <a:stretch>
            <a:fillRect/>
          </a:stretch>
        </p:blipFill>
        <p:spPr>
          <a:xfrm>
            <a:off x="2919522" y="2611970"/>
            <a:ext cx="6352956" cy="3872079"/>
          </a:xfrm>
          <a:prstGeom prst="rect">
            <a:avLst/>
          </a:prstGeom>
          <a:ln w="228600" cap="sq" cmpd="thickThin">
            <a:solidFill>
              <a:srgbClr val="000000"/>
            </a:solidFill>
            <a:prstDash val="solid"/>
            <a:miter lim="800000"/>
          </a:ln>
          <a:effectLst>
            <a:innerShdw blurRad="76200">
              <a:srgbClr val="000000"/>
            </a:innerShdw>
          </a:effectLst>
        </p:spPr>
      </p:pic>
      <p:sp>
        <p:nvSpPr>
          <p:cNvPr id="4" name="文本框 3">
            <a:extLst>
              <a:ext uri="{FF2B5EF4-FFF2-40B4-BE49-F238E27FC236}">
                <a16:creationId xmlns:a16="http://schemas.microsoft.com/office/drawing/2014/main" id="{962EC559-103B-425B-C374-A827087B20E7}"/>
              </a:ext>
            </a:extLst>
          </p:cNvPr>
          <p:cNvSpPr txBox="1"/>
          <p:nvPr/>
        </p:nvSpPr>
        <p:spPr>
          <a:xfrm>
            <a:off x="1481137" y="1109662"/>
            <a:ext cx="9229725" cy="1200329"/>
          </a:xfrm>
          <a:prstGeom prst="rect">
            <a:avLst/>
          </a:prstGeom>
          <a:noFill/>
        </p:spPr>
        <p:txBody>
          <a:bodyPr wrap="square">
            <a:spAutoFit/>
          </a:bodyPr>
          <a:lstStyle/>
          <a:p>
            <a:r>
              <a:rPr lang="zh-CN" altLang="en-US" sz="2400" dirty="0">
                <a:latin typeface="可口可乐在乎体 楷体" panose="020B0A05030303020204" pitchFamily="34" charset="-122"/>
                <a:ea typeface="可口可乐在乎体 楷体" panose="020B0A05030303020204" pitchFamily="34" charset="-122"/>
              </a:rPr>
              <a:t>        “沙俄故郡，中华新府，星分奎壁，地接辽东。襟三江而带海河，控渤海而引朝韩。物华天宝，日照射星海之墟；人杰地灵，薄公下秦城之榻。雄州雾列，俊采星驰。台隍枕中日之交，宾主尽东北之美。”</a:t>
            </a:r>
          </a:p>
        </p:txBody>
      </p:sp>
    </p:spTree>
    <p:extLst>
      <p:ext uri="{BB962C8B-B14F-4D97-AF65-F5344CB8AC3E}">
        <p14:creationId xmlns:p14="http://schemas.microsoft.com/office/powerpoint/2010/main" val="38963915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2BFAD-47ED-9F1E-A456-9077663E61C9}"/>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C6B43405-C7BD-5FDD-3798-8DCC586E5CAC}"/>
              </a:ext>
            </a:extLst>
          </p:cNvPr>
          <p:cNvSpPr txBox="1"/>
          <p:nvPr/>
        </p:nvSpPr>
        <p:spPr>
          <a:xfrm>
            <a:off x="5593299" y="352436"/>
            <a:ext cx="1005403"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环境</a:t>
            </a:r>
          </a:p>
        </p:txBody>
      </p:sp>
      <p:pic>
        <p:nvPicPr>
          <p:cNvPr id="3" name="图片 2">
            <a:extLst>
              <a:ext uri="{FF2B5EF4-FFF2-40B4-BE49-F238E27FC236}">
                <a16:creationId xmlns:a16="http://schemas.microsoft.com/office/drawing/2014/main" id="{E9A9363C-A316-4B73-7DB0-29C059F532A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045" y="859842"/>
            <a:ext cx="3977005" cy="5302833"/>
          </a:xfrm>
          <a:prstGeom prst="rect">
            <a:avLst/>
          </a:prstGeom>
          <a:noFill/>
          <a:ln>
            <a:noFill/>
          </a:ln>
        </p:spPr>
      </p:pic>
      <p:sp>
        <p:nvSpPr>
          <p:cNvPr id="5" name="文本框 4">
            <a:extLst>
              <a:ext uri="{FF2B5EF4-FFF2-40B4-BE49-F238E27FC236}">
                <a16:creationId xmlns:a16="http://schemas.microsoft.com/office/drawing/2014/main" id="{37A28426-C302-688D-25FB-F04CC8F6A066}"/>
              </a:ext>
            </a:extLst>
          </p:cNvPr>
          <p:cNvSpPr txBox="1"/>
          <p:nvPr/>
        </p:nvSpPr>
        <p:spPr>
          <a:xfrm>
            <a:off x="5542499" y="2988038"/>
            <a:ext cx="5892199" cy="2554545"/>
          </a:xfrm>
          <a:prstGeom prst="rect">
            <a:avLst/>
          </a:prstGeom>
          <a:noFill/>
        </p:spPr>
        <p:txBody>
          <a:bodyPr wrap="square">
            <a:spAutoFit/>
          </a:bodyPr>
          <a:lstStyle/>
          <a:p>
            <a:pPr marL="0" marR="0" algn="just">
              <a:buNone/>
            </a:pPr>
            <a:r>
              <a:rPr lang="zh-CN" altLang="en-US"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        在</a:t>
            </a:r>
            <a:r>
              <a:rPr lang="en-US" altLang="zh-CN"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2139</a:t>
            </a:r>
            <a:r>
              <a:rPr lang="zh-CN" altLang="en-US"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年，蜜雪冰城经过</a:t>
            </a:r>
            <a:r>
              <a:rPr lang="en-US" altLang="zh-CN"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142</a:t>
            </a:r>
            <a:r>
              <a:rPr lang="zh-CN" altLang="en-US"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年的发展与积淀，已成为一个具有国际影响的巨大公司。</a:t>
            </a:r>
            <a:endParaRPr lang="en-US" altLang="zh-CN" sz="2000" kern="100" dirty="0">
              <a:latin typeface="方正粗黑宋简体" panose="02000000000000000000" pitchFamily="2" charset="-122"/>
              <a:ea typeface="方正粗黑宋简体" panose="02000000000000000000" pitchFamily="2" charset="-122"/>
              <a:cs typeface="Times New Roman" panose="02020603050405020304" pitchFamily="18" charset="0"/>
            </a:endParaRPr>
          </a:p>
          <a:p>
            <a:pPr marL="0" marR="0" algn="just">
              <a:buNone/>
            </a:pPr>
            <a:endParaRPr lang="en-US" altLang="zh-CN" sz="2000" kern="100" dirty="0">
              <a:latin typeface="方正粗黑宋简体" panose="02000000000000000000" pitchFamily="2" charset="-122"/>
              <a:ea typeface="方正粗黑宋简体" panose="02000000000000000000" pitchFamily="2" charset="-122"/>
              <a:cs typeface="Times New Roman" panose="02020603050405020304" pitchFamily="18" charset="0"/>
            </a:endParaRPr>
          </a:p>
          <a:p>
            <a:pPr algn="just"/>
            <a:r>
              <a:rPr lang="en-US" altLang="zh-CN"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        </a:t>
            </a:r>
            <a:r>
              <a:rPr lang="zh-CN" altLang="zh-CN"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随着地球传统民俗加速消失，蜜雪冰城发起 “雪王记忆计划”，收集全球用户的生活影像，此时雪王已不仅是商业</a:t>
            </a:r>
            <a:r>
              <a:rPr lang="en-US" altLang="zh-CN"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 IP</a:t>
            </a:r>
            <a:r>
              <a:rPr lang="zh-CN" altLang="zh-CN"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，更是承载数十亿人生活记忆的文化符号</a:t>
            </a:r>
            <a:r>
              <a:rPr lang="zh-CN" altLang="en-US" sz="2000" kern="100" dirty="0">
                <a:latin typeface="方正粗黑宋简体" panose="02000000000000000000" pitchFamily="2" charset="-122"/>
                <a:ea typeface="方正粗黑宋简体" panose="02000000000000000000" pitchFamily="2" charset="-122"/>
                <a:cs typeface="Times New Roman" panose="02020603050405020304" pitchFamily="18" charset="0"/>
              </a:rPr>
              <a:t>。</a:t>
            </a:r>
            <a:endParaRPr lang="zh-CN" altLang="zh-CN" sz="2000" kern="100" dirty="0">
              <a:latin typeface="方正粗黑宋简体" panose="02000000000000000000" pitchFamily="2" charset="-122"/>
              <a:ea typeface="方正粗黑宋简体" panose="02000000000000000000" pitchFamily="2" charset="-122"/>
              <a:cs typeface="Times New Roman" panose="02020603050405020304" pitchFamily="18" charset="0"/>
            </a:endParaRPr>
          </a:p>
          <a:p>
            <a:pPr marL="0" marR="0" algn="just">
              <a:buNone/>
            </a:pPr>
            <a:endParaRPr lang="zh-CN" altLang="en-US" sz="2000" kern="100" dirty="0">
              <a:latin typeface="方正粗黑宋简体" panose="02000000000000000000" pitchFamily="2" charset="-122"/>
              <a:ea typeface="方正粗黑宋简体" panose="02000000000000000000"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B3D51D63-A1EA-CA75-AE0B-CAC18010335C}"/>
              </a:ext>
            </a:extLst>
          </p:cNvPr>
          <p:cNvSpPr txBox="1"/>
          <p:nvPr/>
        </p:nvSpPr>
        <p:spPr>
          <a:xfrm>
            <a:off x="5749453" y="1315417"/>
            <a:ext cx="5685245" cy="1200329"/>
          </a:xfrm>
          <a:prstGeom prst="rect">
            <a:avLst/>
          </a:prstGeom>
          <a:noFill/>
        </p:spPr>
        <p:txBody>
          <a:bodyPr wrap="square">
            <a:spAutoFit/>
          </a:bodyPr>
          <a:lstStyle/>
          <a:p>
            <a:r>
              <a:rPr lang="en-US" altLang="zh-CN" sz="2400" dirty="0">
                <a:latin typeface="可口可乐在乎体 楷体" panose="020B0A05030303020204" pitchFamily="34" charset="-122"/>
                <a:ea typeface="可口可乐在乎体 楷体" panose="020B0A05030303020204" pitchFamily="34" charset="-122"/>
              </a:rPr>
              <a:t>        </a:t>
            </a:r>
            <a:r>
              <a:rPr lang="zh-CN" altLang="en-US" sz="2400" dirty="0">
                <a:latin typeface="可口可乐在乎体 楷体" panose="020B0A05030303020204" pitchFamily="34" charset="-122"/>
                <a:ea typeface="可口可乐在乎体 楷体" panose="020B0A05030303020204" pitchFamily="34" charset="-122"/>
              </a:rPr>
              <a:t>“</a:t>
            </a:r>
            <a:r>
              <a:rPr lang="zh-CN" altLang="zh-CN" sz="2400" dirty="0">
                <a:latin typeface="可口可乐在乎体 楷体" panose="020B0A05030303020204" pitchFamily="34" charset="-122"/>
                <a:ea typeface="可口可乐在乎体 楷体" panose="020B0A05030303020204" pitchFamily="34" charset="-122"/>
              </a:rPr>
              <a:t>城市最高点为自由雪王灯塔，称</a:t>
            </a:r>
            <a:r>
              <a:rPr lang="zh-CN" altLang="en-US" sz="2400" dirty="0">
                <a:latin typeface="可口可乐在乎体 楷体" panose="020B0A05030303020204" pitchFamily="34" charset="-122"/>
                <a:ea typeface="可口可乐在乎体 楷体" panose="020B0A05030303020204" pitchFamily="34" charset="-122"/>
              </a:rPr>
              <a:t>‘</a:t>
            </a:r>
            <a:r>
              <a:rPr lang="zh-CN" altLang="zh-CN" sz="2400" dirty="0">
                <a:latin typeface="可口可乐在乎体 楷体" panose="020B0A05030303020204" pitchFamily="34" charset="-122"/>
                <a:ea typeface="可口可乐在乎体 楷体" panose="020B0A05030303020204" pitchFamily="34" charset="-122"/>
              </a:rPr>
              <a:t>日之舆</a:t>
            </a:r>
            <a:r>
              <a:rPr lang="zh-CN" altLang="en-US" sz="2400" dirty="0">
                <a:latin typeface="可口可乐在乎体 楷体" panose="020B0A05030303020204" pitchFamily="34" charset="-122"/>
                <a:ea typeface="可口可乐在乎体 楷体" panose="020B0A05030303020204" pitchFamily="34" charset="-122"/>
              </a:rPr>
              <a:t>’</a:t>
            </a:r>
            <a:r>
              <a:rPr lang="zh-CN" altLang="zh-CN" sz="2400" dirty="0">
                <a:latin typeface="可口可乐在乎体 楷体" panose="020B0A05030303020204" pitchFamily="34" charset="-122"/>
                <a:ea typeface="可口可乐在乎体 楷体" panose="020B0A05030303020204" pitchFamily="34" charset="-122"/>
              </a:rPr>
              <a:t>，位于南端玉湖院上方山上，为开放和光明的象征。</a:t>
            </a:r>
            <a:r>
              <a:rPr lang="en-US" altLang="zh-CN" sz="2400" dirty="0">
                <a:latin typeface="可口可乐在乎体 楷体" panose="020B0A05030303020204" pitchFamily="34" charset="-122"/>
                <a:ea typeface="可口可乐在乎体 楷体" panose="020B0A05030303020204" pitchFamily="34" charset="-122"/>
              </a:rPr>
              <a:t>”</a:t>
            </a:r>
            <a:endParaRPr lang="zh-CN" altLang="en-US" sz="2400" dirty="0">
              <a:latin typeface="可口可乐在乎体 楷体" panose="020B0A05030303020204" pitchFamily="34" charset="-122"/>
              <a:ea typeface="可口可乐在乎体 楷体" panose="020B0A05030303020204" pitchFamily="34" charset="-122"/>
            </a:endParaRPr>
          </a:p>
        </p:txBody>
      </p:sp>
    </p:spTree>
    <p:extLst>
      <p:ext uri="{BB962C8B-B14F-4D97-AF65-F5344CB8AC3E}">
        <p14:creationId xmlns:p14="http://schemas.microsoft.com/office/powerpoint/2010/main" val="43312433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60B41D7-D18D-4997-62CD-D07C7D635EA4}"/>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94539F8E-A61B-08A0-8EC6-197BC0AD97AD}"/>
              </a:ext>
            </a:extLst>
          </p:cNvPr>
          <p:cNvSpPr/>
          <p:nvPr/>
        </p:nvSpPr>
        <p:spPr>
          <a:xfrm>
            <a:off x="-50800" y="-69850"/>
            <a:ext cx="12293600" cy="72199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AC134651-BC37-178A-8C3D-7BBF455AB169}"/>
              </a:ext>
            </a:extLst>
          </p:cNvPr>
          <p:cNvSpPr txBox="1"/>
          <p:nvPr/>
        </p:nvSpPr>
        <p:spPr>
          <a:xfrm>
            <a:off x="912412" y="2939960"/>
            <a:ext cx="10367175" cy="1200329"/>
          </a:xfrm>
          <a:prstGeom prst="rect">
            <a:avLst/>
          </a:prstGeom>
          <a:noFill/>
        </p:spPr>
        <p:txBody>
          <a:bodyPr wrap="square" rtlCol="0">
            <a:spAutoFit/>
            <a:scene3d>
              <a:camera prst="orthographicFront"/>
              <a:lightRig rig="threePt" dir="t"/>
            </a:scene3d>
            <a:sp3d contourW="12700"/>
          </a:bodyPr>
          <a:lstStyle/>
          <a:p>
            <a:pPr algn="ctr" defTabSz="914309">
              <a:spcBef>
                <a:spcPts val="600"/>
              </a:spcBef>
              <a:defRPr/>
            </a:pPr>
            <a:r>
              <a:rPr lang="zh-CN" altLang="en-US" sz="7200" b="1" dirty="0">
                <a:solidFill>
                  <a:schemeClr val="bg1"/>
                </a:solidFill>
                <a:latin typeface="方正牛黑 简 ExtraBold" panose="02000900000000000000" pitchFamily="2" charset="-122"/>
                <a:ea typeface="方正牛黑 简 ExtraBold" panose="02000900000000000000" pitchFamily="2" charset="-122"/>
                <a:cs typeface="+mn-ea"/>
                <a:sym typeface="+mn-lt"/>
              </a:rPr>
              <a:t>人群</a:t>
            </a:r>
            <a:r>
              <a:rPr lang="en-US" altLang="zh-CN" sz="7200" b="1" dirty="0">
                <a:solidFill>
                  <a:schemeClr val="bg1"/>
                </a:solidFill>
                <a:latin typeface="方正牛黑 简 ExtraBold" panose="02000900000000000000" pitchFamily="2" charset="-122"/>
                <a:ea typeface="方正牛黑 简 ExtraBold" panose="02000900000000000000" pitchFamily="2" charset="-122"/>
                <a:cs typeface="+mn-ea"/>
                <a:sym typeface="+mn-lt"/>
              </a:rPr>
              <a:t>——</a:t>
            </a:r>
            <a:r>
              <a:rPr lang="zh-CN" altLang="en-US" sz="7200" b="1" dirty="0">
                <a:solidFill>
                  <a:schemeClr val="bg1"/>
                </a:solidFill>
                <a:latin typeface="方正牛黑 简 ExtraBold" panose="02000900000000000000" pitchFamily="2" charset="-122"/>
                <a:ea typeface="方正牛黑 简 ExtraBold" panose="02000900000000000000" pitchFamily="2" charset="-122"/>
                <a:cs typeface="+mn-ea"/>
                <a:sym typeface="+mn-lt"/>
              </a:rPr>
              <a:t>社会制度</a:t>
            </a:r>
          </a:p>
        </p:txBody>
      </p:sp>
    </p:spTree>
    <p:extLst>
      <p:ext uri="{BB962C8B-B14F-4D97-AF65-F5344CB8AC3E}">
        <p14:creationId xmlns:p14="http://schemas.microsoft.com/office/powerpoint/2010/main" val="332819940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25563-7476-F7C3-CEC1-F22CE92507F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B54E2F8E-2037-ABAF-1DB2-694B0F07AFB8}"/>
              </a:ext>
            </a:extLst>
          </p:cNvPr>
          <p:cNvSpPr/>
          <p:nvPr/>
        </p:nvSpPr>
        <p:spPr>
          <a:xfrm>
            <a:off x="-50800" y="-69850"/>
            <a:ext cx="12293600" cy="72199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90E1014C-90F4-2ACC-7D3F-BD76C3533779}"/>
              </a:ext>
            </a:extLst>
          </p:cNvPr>
          <p:cNvSpPr txBox="1"/>
          <p:nvPr/>
        </p:nvSpPr>
        <p:spPr>
          <a:xfrm>
            <a:off x="776737" y="800913"/>
            <a:ext cx="10638525" cy="5478423"/>
          </a:xfrm>
          <a:prstGeom prst="rect">
            <a:avLst/>
          </a:prstGeom>
          <a:noFill/>
        </p:spPr>
        <p:txBody>
          <a:bodyPr wrap="square" rtlCol="0">
            <a:spAutoFit/>
            <a:scene3d>
              <a:camera prst="orthographicFront"/>
              <a:lightRig rig="threePt" dir="t"/>
            </a:scene3d>
            <a:sp3d contourW="12700"/>
          </a:bodyPr>
          <a:lstStyle/>
          <a:p>
            <a:pPr defTabSz="914309">
              <a:spcBef>
                <a:spcPts val="600"/>
              </a:spcBef>
              <a:defRPr/>
            </a:pPr>
            <a:r>
              <a:rPr lang="zh-CN" altLang="en-US" sz="3200" dirty="0">
                <a:solidFill>
                  <a:srgbClr val="F9F9FA"/>
                </a:solidFill>
                <a:latin typeface="方正粗黑宋简体" panose="02000000000000000000" pitchFamily="2" charset="-122"/>
                <a:ea typeface="方正粗黑宋简体" panose="02000000000000000000" pitchFamily="2" charset="-122"/>
              </a:rPr>
              <a:t>      “</a:t>
            </a:r>
            <a:r>
              <a:rPr lang="zh-CN" altLang="zh-CN" sz="3200" dirty="0">
                <a:solidFill>
                  <a:srgbClr val="F9F9FA"/>
                </a:solidFill>
                <a:latin typeface="方正粗黑宋简体" panose="02000000000000000000" pitchFamily="2" charset="-122"/>
                <a:ea typeface="方正粗黑宋简体" panose="02000000000000000000" pitchFamily="2" charset="-122"/>
              </a:rPr>
              <a:t>消除一切阶级</a:t>
            </a:r>
            <a:r>
              <a:rPr lang="zh-CN" altLang="en-US" sz="3200" dirty="0">
                <a:solidFill>
                  <a:srgbClr val="F9F9FA"/>
                </a:solidFill>
                <a:latin typeface="方正粗黑宋简体" panose="02000000000000000000" pitchFamily="2" charset="-122"/>
                <a:ea typeface="方正粗黑宋简体" panose="02000000000000000000" pitchFamily="2" charset="-122"/>
              </a:rPr>
              <a:t>与</a:t>
            </a:r>
            <a:r>
              <a:rPr lang="zh-CN" altLang="zh-CN" sz="3200" dirty="0">
                <a:solidFill>
                  <a:srgbClr val="F9F9FA"/>
                </a:solidFill>
                <a:latin typeface="方正粗黑宋简体" panose="02000000000000000000" pitchFamily="2" charset="-122"/>
                <a:ea typeface="方正粗黑宋简体" panose="02000000000000000000" pitchFamily="2" charset="-122"/>
              </a:rPr>
              <a:t>内部利益交换</a:t>
            </a:r>
            <a:r>
              <a:rPr lang="zh-CN" altLang="en-US" sz="3200" dirty="0">
                <a:solidFill>
                  <a:srgbClr val="F9F9FA"/>
                </a:solidFill>
                <a:latin typeface="方正粗黑宋简体" panose="02000000000000000000" pitchFamily="2" charset="-122"/>
                <a:ea typeface="方正粗黑宋简体" panose="02000000000000000000" pitchFamily="2" charset="-122"/>
              </a:rPr>
              <a:t>”，是否有现行的决策制度可以实现？</a:t>
            </a:r>
            <a:endParaRPr lang="en-US" altLang="zh-CN" sz="3200" dirty="0">
              <a:solidFill>
                <a:srgbClr val="F9F9FA"/>
              </a:solidFill>
              <a:latin typeface="方正粗黑宋简体" panose="02000000000000000000" pitchFamily="2" charset="-122"/>
              <a:ea typeface="方正粗黑宋简体" panose="02000000000000000000" pitchFamily="2" charset="-122"/>
            </a:endParaRPr>
          </a:p>
          <a:p>
            <a:pPr defTabSz="914309">
              <a:spcBef>
                <a:spcPts val="600"/>
              </a:spcBef>
              <a:defRPr/>
            </a:pPr>
            <a:endParaRPr lang="en-US" altLang="zh-CN" sz="3200" b="1" dirty="0">
              <a:solidFill>
                <a:srgbClr val="F9F9FA"/>
              </a:solidFill>
              <a:latin typeface="方正粗黑宋简体" panose="02000000000000000000" pitchFamily="2" charset="-122"/>
              <a:ea typeface="方正粗黑宋简体" panose="02000000000000000000" pitchFamily="2" charset="-122"/>
              <a:cs typeface="+mn-ea"/>
              <a:sym typeface="+mn-lt"/>
            </a:endParaRPr>
          </a:p>
          <a:p>
            <a:pPr defTabSz="914309">
              <a:spcBef>
                <a:spcPts val="600"/>
              </a:spcBef>
              <a:defRPr/>
            </a:pPr>
            <a:r>
              <a:rPr lang="zh-CN" altLang="en-US"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全民民主？因“拥有投票权”产生支持</a:t>
            </a:r>
            <a:r>
              <a:rPr lang="en-US" altLang="zh-CN"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a:t>
            </a:r>
            <a:r>
              <a:rPr lang="zh-CN" altLang="en-US"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反对的利益集团，人们在不了解时只会根据固有立场作出非准确评判。</a:t>
            </a:r>
            <a:endParaRPr lang="en-US" altLang="zh-CN"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endParaRPr>
          </a:p>
          <a:p>
            <a:pPr defTabSz="914309">
              <a:spcBef>
                <a:spcPts val="600"/>
              </a:spcBef>
              <a:defRPr/>
            </a:pPr>
            <a:r>
              <a:rPr lang="zh-CN" altLang="en-US"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代议民主？选出来专门负责决策的一批又产生了特权阶级。</a:t>
            </a:r>
            <a:endParaRPr lang="en-US" altLang="zh-CN"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endParaRPr>
          </a:p>
          <a:p>
            <a:pPr defTabSz="914309">
              <a:spcBef>
                <a:spcPts val="600"/>
              </a:spcBef>
              <a:defRPr/>
            </a:pPr>
            <a:r>
              <a:rPr lang="en-US" altLang="zh-CN"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AI</a:t>
            </a:r>
            <a:r>
              <a:rPr lang="zh-CN" altLang="en-US"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统一决策？理性的</a:t>
            </a:r>
            <a:r>
              <a:rPr lang="en-US" altLang="zh-CN"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AI</a:t>
            </a:r>
            <a:r>
              <a:rPr lang="zh-CN" altLang="en-US"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可能违背一大批人 的意见。</a:t>
            </a:r>
            <a:endParaRPr lang="en-US" altLang="zh-CN"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endParaRPr>
          </a:p>
          <a:p>
            <a:pPr defTabSz="914309">
              <a:spcBef>
                <a:spcPts val="600"/>
              </a:spcBef>
              <a:defRPr/>
            </a:pPr>
            <a:r>
              <a:rPr lang="en-US" altLang="zh-CN"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a:t>
            </a:r>
            <a:r>
              <a:rPr lang="zh-CN" altLang="en-US"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选出德高望重的一人代表？同样的问题。</a:t>
            </a:r>
            <a:endParaRPr lang="en-US" altLang="zh-CN"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endParaRPr>
          </a:p>
          <a:p>
            <a:pPr defTabSz="914309">
              <a:spcBef>
                <a:spcPts val="600"/>
              </a:spcBef>
              <a:defRPr/>
            </a:pPr>
            <a:r>
              <a:rPr lang="en-US" altLang="zh-CN"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a:t>
            </a:r>
            <a:endParaRPr lang="zh-CN" altLang="en-US" sz="32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endParaRPr>
          </a:p>
        </p:txBody>
      </p:sp>
      <p:pic>
        <p:nvPicPr>
          <p:cNvPr id="3" name="Studywithme｜史诗音乐｜震撼灵魂｜宏大浩瀚｜高品质高能量｜沉浸式历史向｜大气历史感｜星际穿 - 1.【Playlist】神级史诗｜浩瀚太空｜无人之地｜战争与和平｜星际交响曲(Av113312092199686,P1)">
            <a:hlinkClick r:id="" action="ppaction://media"/>
            <a:extLst>
              <a:ext uri="{FF2B5EF4-FFF2-40B4-BE49-F238E27FC236}">
                <a16:creationId xmlns:a16="http://schemas.microsoft.com/office/drawing/2014/main" id="{9E67BAA2-647C-E942-63EE-C4A039293F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29403" y="5650687"/>
            <a:ext cx="406400" cy="406400"/>
          </a:xfrm>
          <a:prstGeom prst="rect">
            <a:avLst/>
          </a:prstGeom>
        </p:spPr>
      </p:pic>
    </p:spTree>
    <p:extLst>
      <p:ext uri="{BB962C8B-B14F-4D97-AF65-F5344CB8AC3E}">
        <p14:creationId xmlns:p14="http://schemas.microsoft.com/office/powerpoint/2010/main" val="1053514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animEffect transition="in" filter="fade">
                                      <p:cBhvr>
                                        <p:cTn id="11" dur="500"/>
                                        <p:tgtEl>
                                          <p:spTgt spid="28">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xEl>
                                              <p:pRg st="3" end="3"/>
                                            </p:txEl>
                                          </p:spTgt>
                                        </p:tgtEl>
                                        <p:attrNameLst>
                                          <p:attrName>style.visibility</p:attrName>
                                        </p:attrNameLst>
                                      </p:cBhvr>
                                      <p:to>
                                        <p:strVal val="visible"/>
                                      </p:to>
                                    </p:set>
                                    <p:animEffect transition="in" filter="fade">
                                      <p:cBhvr>
                                        <p:cTn id="16" dur="500"/>
                                        <p:tgtEl>
                                          <p:spTgt spid="2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xEl>
                                              <p:pRg st="4" end="4"/>
                                            </p:txEl>
                                          </p:spTgt>
                                        </p:tgtEl>
                                        <p:attrNameLst>
                                          <p:attrName>style.visibility</p:attrName>
                                        </p:attrNameLst>
                                      </p:cBhvr>
                                      <p:to>
                                        <p:strVal val="visible"/>
                                      </p:to>
                                    </p:set>
                                    <p:animEffect transition="in" filter="fade">
                                      <p:cBhvr>
                                        <p:cTn id="21" dur="500"/>
                                        <p:tgtEl>
                                          <p:spTgt spid="2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xEl>
                                              <p:pRg st="5" end="5"/>
                                            </p:txEl>
                                          </p:spTgt>
                                        </p:tgtEl>
                                        <p:attrNameLst>
                                          <p:attrName>style.visibility</p:attrName>
                                        </p:attrNameLst>
                                      </p:cBhvr>
                                      <p:to>
                                        <p:strVal val="visible"/>
                                      </p:to>
                                    </p:set>
                                    <p:animEffect transition="in" filter="fade">
                                      <p:cBhvr>
                                        <p:cTn id="26" dur="500"/>
                                        <p:tgtEl>
                                          <p:spTgt spid="28">
                                            <p:txEl>
                                              <p:pRg st="5" end="5"/>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xEl>
                                              <p:pRg st="6" end="6"/>
                                            </p:txEl>
                                          </p:spTgt>
                                        </p:tgtEl>
                                        <p:attrNameLst>
                                          <p:attrName>style.visibility</p:attrName>
                                        </p:attrNameLst>
                                      </p:cBhvr>
                                      <p:to>
                                        <p:strVal val="visible"/>
                                      </p:to>
                                    </p:set>
                                    <p:animEffect transition="in" filter="fade">
                                      <p:cBhvr>
                                        <p:cTn id="30" dur="500"/>
                                        <p:tgtEl>
                                          <p:spTgt spid="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 showWhenStopped="0">
                <p:cTn id="31"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F8FCFEA-76CB-96D6-7CC9-68FD90DF4817}"/>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30735B8-8656-8D96-DA81-99D8C35827AF}"/>
              </a:ext>
            </a:extLst>
          </p:cNvPr>
          <p:cNvSpPr/>
          <p:nvPr/>
        </p:nvSpPr>
        <p:spPr>
          <a:xfrm>
            <a:off x="-50800" y="-69850"/>
            <a:ext cx="12293600" cy="72199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7779B21-42A4-3C5D-0C40-75C7E7E614D7}"/>
              </a:ext>
            </a:extLst>
          </p:cNvPr>
          <p:cNvSpPr txBox="1"/>
          <p:nvPr/>
        </p:nvSpPr>
        <p:spPr>
          <a:xfrm>
            <a:off x="1083471" y="473017"/>
            <a:ext cx="10367175" cy="3247043"/>
          </a:xfrm>
          <a:prstGeom prst="rect">
            <a:avLst/>
          </a:prstGeom>
          <a:noFill/>
        </p:spPr>
        <p:txBody>
          <a:bodyPr wrap="square" rtlCol="0">
            <a:spAutoFit/>
            <a:scene3d>
              <a:camera prst="orthographicFront"/>
              <a:lightRig rig="threePt" dir="t"/>
            </a:scene3d>
            <a:sp3d contourW="12700"/>
          </a:bodyPr>
          <a:lstStyle/>
          <a:p>
            <a:pPr defTabSz="914309">
              <a:spcBef>
                <a:spcPts val="600"/>
              </a:spcBef>
              <a:defRPr/>
            </a:pPr>
            <a:r>
              <a:rPr lang="zh-CN" altLang="en-US"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只要有直接投票权，人们就会因此产生利益集团划分；若让</a:t>
            </a:r>
            <a:r>
              <a:rPr lang="en-US" altLang="zh-CN"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AI</a:t>
            </a:r>
            <a:r>
              <a:rPr lang="zh-CN" altLang="en-US"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决策，可能会违背一大部分人的意见。究竟怎样才行？</a:t>
            </a:r>
            <a:endParaRPr lang="en-US" altLang="zh-CN"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endParaRPr>
          </a:p>
          <a:p>
            <a:pPr defTabSz="914309">
              <a:spcBef>
                <a:spcPts val="600"/>
              </a:spcBef>
              <a:defRPr/>
            </a:pPr>
            <a:r>
              <a:rPr lang="en-US" altLang="zh-CN"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a:t>
            </a:r>
            <a:r>
              <a:rPr lang="zh-CN" altLang="en-US"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我们组设计了世界上第一个想到这么做的、一个完全不同的激进的制度</a:t>
            </a:r>
            <a:r>
              <a:rPr lang="en-US" altLang="zh-CN"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a:t>
            </a:r>
          </a:p>
        </p:txBody>
      </p:sp>
      <p:sp>
        <p:nvSpPr>
          <p:cNvPr id="4" name="文本框 3">
            <a:extLst>
              <a:ext uri="{FF2B5EF4-FFF2-40B4-BE49-F238E27FC236}">
                <a16:creationId xmlns:a16="http://schemas.microsoft.com/office/drawing/2014/main" id="{9CE521A8-CDD3-163C-06D4-A6DB68B20435}"/>
              </a:ext>
            </a:extLst>
          </p:cNvPr>
          <p:cNvSpPr txBox="1"/>
          <p:nvPr/>
        </p:nvSpPr>
        <p:spPr>
          <a:xfrm>
            <a:off x="2572205" y="5471605"/>
            <a:ext cx="7389706" cy="923330"/>
          </a:xfrm>
          <a:prstGeom prst="rect">
            <a:avLst/>
          </a:prstGeom>
          <a:noFill/>
        </p:spPr>
        <p:txBody>
          <a:bodyPr wrap="square">
            <a:spAutoFit/>
          </a:bodyPr>
          <a:lstStyle/>
          <a:p>
            <a:pPr algn="ctr"/>
            <a:r>
              <a:rPr lang="en-US" altLang="zh-CN" sz="5400" b="1" dirty="0">
                <a:solidFill>
                  <a:srgbClr val="F9F9FA"/>
                </a:solidFill>
                <a:latin typeface="方正粗黑宋简体" panose="02000000000000000000" pitchFamily="2" charset="-122"/>
                <a:ea typeface="方正粗黑宋简体" panose="02000000000000000000" pitchFamily="2" charset="-122"/>
                <a:cs typeface="+mn-ea"/>
                <a:sym typeface="+mn-lt"/>
              </a:rPr>
              <a:t>AI</a:t>
            </a:r>
            <a:r>
              <a:rPr lang="zh-CN" altLang="en-US" sz="5400" b="1" dirty="0">
                <a:solidFill>
                  <a:srgbClr val="F9F9FA"/>
                </a:solidFill>
                <a:latin typeface="方正粗黑宋简体" panose="02000000000000000000" pitchFamily="2" charset="-122"/>
                <a:ea typeface="方正粗黑宋简体" panose="02000000000000000000" pitchFamily="2" charset="-122"/>
                <a:cs typeface="+mn-ea"/>
                <a:sym typeface="+mn-lt"/>
              </a:rPr>
              <a:t>代表民主制</a:t>
            </a:r>
            <a:endParaRPr lang="zh-CN" altLang="en-US" sz="5400" dirty="0">
              <a:solidFill>
                <a:srgbClr val="F9F9FA"/>
              </a:solidFill>
              <a:latin typeface="方正粗黑宋简体" panose="02000000000000000000" pitchFamily="2" charset="-122"/>
              <a:ea typeface="方正粗黑宋简体" panose="02000000000000000000" pitchFamily="2" charset="-122"/>
            </a:endParaRPr>
          </a:p>
        </p:txBody>
      </p:sp>
      <p:sp>
        <p:nvSpPr>
          <p:cNvPr id="6" name="文本框 5">
            <a:extLst>
              <a:ext uri="{FF2B5EF4-FFF2-40B4-BE49-F238E27FC236}">
                <a16:creationId xmlns:a16="http://schemas.microsoft.com/office/drawing/2014/main" id="{714A7020-43C4-72B4-DAEE-297AF89F83DB}"/>
              </a:ext>
            </a:extLst>
          </p:cNvPr>
          <p:cNvSpPr txBox="1"/>
          <p:nvPr/>
        </p:nvSpPr>
        <p:spPr>
          <a:xfrm>
            <a:off x="1083470" y="3986177"/>
            <a:ext cx="10367175" cy="1200329"/>
          </a:xfrm>
          <a:prstGeom prst="rect">
            <a:avLst/>
          </a:prstGeom>
          <a:noFill/>
        </p:spPr>
        <p:txBody>
          <a:bodyPr wrap="square">
            <a:spAutoFit/>
          </a:bodyPr>
          <a:lstStyle/>
          <a:p>
            <a:r>
              <a:rPr lang="zh-CN" altLang="en-US" sz="36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a:t>
            </a:r>
            <a:r>
              <a:rPr lang="zh-CN" altLang="en-US" sz="3600" b="1" dirty="0">
                <a:solidFill>
                  <a:schemeClr val="bg1"/>
                </a:solidFill>
                <a:latin typeface="方正粗黑宋简体" panose="02000000000000000000" pitchFamily="2" charset="-122"/>
                <a:ea typeface="方正粗黑宋简体" panose="02000000000000000000" pitchFamily="2" charset="-122"/>
                <a:cs typeface="+mn-ea"/>
                <a:sym typeface="+mn-lt"/>
              </a:rPr>
              <a:t>我们</a:t>
            </a:r>
            <a:r>
              <a:rPr lang="zh-CN" altLang="en-US" sz="3600" b="1" dirty="0">
                <a:solidFill>
                  <a:srgbClr val="FF0000"/>
                </a:solidFill>
                <a:latin typeface="方正粗黑宋简体" panose="02000000000000000000" pitchFamily="2" charset="-122"/>
                <a:ea typeface="方正粗黑宋简体" panose="02000000000000000000" pitchFamily="2" charset="-122"/>
                <a:cs typeface="+mn-ea"/>
                <a:sym typeface="+mn-lt"/>
              </a:rPr>
              <a:t>取消了所有人的直接投票权</a:t>
            </a:r>
            <a:r>
              <a:rPr lang="zh-CN" altLang="en-US" sz="3600" b="1" dirty="0">
                <a:solidFill>
                  <a:schemeClr val="bg1"/>
                </a:solidFill>
                <a:latin typeface="方正粗黑宋简体" panose="02000000000000000000" pitchFamily="2" charset="-122"/>
                <a:ea typeface="方正粗黑宋简体" panose="02000000000000000000" pitchFamily="2" charset="-122"/>
                <a:cs typeface="+mn-ea"/>
                <a:sym typeface="+mn-lt"/>
              </a:rPr>
              <a:t>，又同时能让所有人的意见都被代表，我们称之为</a:t>
            </a:r>
            <a:r>
              <a:rPr lang="en-US" altLang="zh-CN" sz="3600" b="1" dirty="0">
                <a:solidFill>
                  <a:schemeClr val="bg1"/>
                </a:solidFill>
                <a:latin typeface="方正粗黑宋简体" panose="02000000000000000000" pitchFamily="2" charset="-122"/>
                <a:ea typeface="方正粗黑宋简体" panose="02000000000000000000" pitchFamily="2" charset="-122"/>
                <a:cs typeface="+mn-ea"/>
                <a:sym typeface="+mn-lt"/>
              </a:rPr>
              <a:t>——</a:t>
            </a:r>
            <a:endParaRPr lang="zh-CN" altLang="en-US" sz="3600" dirty="0"/>
          </a:p>
        </p:txBody>
      </p:sp>
    </p:spTree>
    <p:extLst>
      <p:ext uri="{BB962C8B-B14F-4D97-AF65-F5344CB8AC3E}">
        <p14:creationId xmlns:p14="http://schemas.microsoft.com/office/powerpoint/2010/main" val="1389027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animEffect transition="in" filter="fade">
                                      <p:cBhvr>
                                        <p:cTn id="7" dur="500"/>
                                        <p:tgtEl>
                                          <p:spTgt spid="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189A9-0D3F-812A-4A24-A96374C1A698}"/>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86369992-36A2-AD40-D3F8-203D13798A54}"/>
              </a:ext>
            </a:extLst>
          </p:cNvPr>
          <p:cNvSpPr txBox="1"/>
          <p:nvPr/>
        </p:nvSpPr>
        <p:spPr>
          <a:xfrm>
            <a:off x="4362198" y="352436"/>
            <a:ext cx="3467616"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人群</a:t>
            </a:r>
            <a:r>
              <a:rPr lang="en-US" altLang="zh-CN" sz="3200" b="1" dirty="0">
                <a:latin typeface="方正牛黑 简 ExtraBold" panose="02000900000000000000" pitchFamily="2" charset="-122"/>
                <a:ea typeface="方正牛黑 简 ExtraBold" panose="02000900000000000000" pitchFamily="2" charset="-122"/>
                <a:cs typeface="+mn-ea"/>
                <a:sym typeface="+mn-lt"/>
              </a:rPr>
              <a:t>——</a:t>
            </a:r>
            <a:r>
              <a:rPr lang="zh-CN" altLang="en-US" sz="3200" b="1" dirty="0">
                <a:latin typeface="方正牛黑 简 ExtraBold" panose="02000900000000000000" pitchFamily="2" charset="-122"/>
                <a:ea typeface="方正牛黑 简 ExtraBold" panose="02000900000000000000" pitchFamily="2" charset="-122"/>
                <a:cs typeface="+mn-ea"/>
                <a:sym typeface="+mn-lt"/>
              </a:rPr>
              <a:t>决策制度</a:t>
            </a:r>
          </a:p>
        </p:txBody>
      </p:sp>
      <p:sp>
        <p:nvSpPr>
          <p:cNvPr id="3" name="文本框 2">
            <a:extLst>
              <a:ext uri="{FF2B5EF4-FFF2-40B4-BE49-F238E27FC236}">
                <a16:creationId xmlns:a16="http://schemas.microsoft.com/office/drawing/2014/main" id="{25A98CBC-8D16-7551-76C8-1D615E0EDBAB}"/>
              </a:ext>
            </a:extLst>
          </p:cNvPr>
          <p:cNvSpPr txBox="1"/>
          <p:nvPr/>
        </p:nvSpPr>
        <p:spPr>
          <a:xfrm>
            <a:off x="1361767" y="1313655"/>
            <a:ext cx="9468465" cy="4862870"/>
          </a:xfrm>
          <a:prstGeom prst="rect">
            <a:avLst/>
          </a:prstGeom>
          <a:noFill/>
        </p:spPr>
        <p:txBody>
          <a:bodyPr wrap="square">
            <a:spAutoFit/>
          </a:bodyPr>
          <a:lstStyle/>
          <a:p>
            <a:pPr>
              <a:spcBef>
                <a:spcPts val="1200"/>
              </a:spcBef>
            </a:pPr>
            <a:r>
              <a:rPr lang="zh-CN" altLang="en-US" sz="2800" dirty="0">
                <a:latin typeface="方正粗黑宋简体" panose="02000000000000000000" pitchFamily="2" charset="-122"/>
                <a:ea typeface="方正粗黑宋简体" panose="02000000000000000000" pitchFamily="2" charset="-122"/>
              </a:rPr>
              <a:t>        </a:t>
            </a:r>
            <a:r>
              <a:rPr lang="en-US" altLang="zh-CN" sz="2800" dirty="0">
                <a:latin typeface="方正粗黑宋简体" panose="02000000000000000000" pitchFamily="2" charset="-122"/>
                <a:ea typeface="方正粗黑宋简体" panose="02000000000000000000" pitchFamily="2" charset="-122"/>
              </a:rPr>
              <a:t>1.</a:t>
            </a:r>
            <a:r>
              <a:rPr lang="zh-CN" altLang="en-US" sz="2800" dirty="0">
                <a:latin typeface="方正粗黑宋简体" panose="02000000000000000000" pitchFamily="2" charset="-122"/>
                <a:ea typeface="方正粗黑宋简体" panose="02000000000000000000" pitchFamily="2" charset="-122"/>
              </a:rPr>
              <a:t> 为</a:t>
            </a:r>
            <a:r>
              <a:rPr lang="en-US" altLang="zh-CN" sz="2800" dirty="0">
                <a:latin typeface="方正粗黑宋简体" panose="02000000000000000000" pitchFamily="2" charset="-122"/>
                <a:ea typeface="方正粗黑宋简体" panose="02000000000000000000" pitchFamily="2" charset="-122"/>
              </a:rPr>
              <a:t>2139</a:t>
            </a:r>
            <a:r>
              <a:rPr lang="zh-CN" altLang="en-US" sz="2800" dirty="0">
                <a:latin typeface="方正粗黑宋简体" panose="02000000000000000000" pitchFamily="2" charset="-122"/>
                <a:ea typeface="方正粗黑宋简体" panose="02000000000000000000" pitchFamily="2" charset="-122"/>
              </a:rPr>
              <a:t>人每个人分配一个</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代表，让</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代表自己的思想和立场，然后让</a:t>
            </a:r>
            <a:r>
              <a:rPr lang="en-US" altLang="zh-CN" sz="2800" dirty="0">
                <a:latin typeface="方正粗黑宋简体" panose="02000000000000000000" pitchFamily="2" charset="-122"/>
                <a:ea typeface="方正粗黑宋简体" panose="02000000000000000000" pitchFamily="2" charset="-122"/>
              </a:rPr>
              <a:t>2139</a:t>
            </a:r>
            <a:r>
              <a:rPr lang="zh-CN" altLang="en-US" sz="2800" dirty="0">
                <a:latin typeface="方正粗黑宋简体" panose="02000000000000000000" pitchFamily="2" charset="-122"/>
                <a:ea typeface="方正粗黑宋简体" panose="02000000000000000000" pitchFamily="2" charset="-122"/>
              </a:rPr>
              <a:t>个</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代表</a:t>
            </a:r>
            <a:r>
              <a:rPr lang="en-US" altLang="zh-CN" sz="2800" dirty="0">
                <a:latin typeface="方正粗黑宋简体" panose="02000000000000000000" pitchFamily="2" charset="-122"/>
                <a:ea typeface="方正粗黑宋简体" panose="02000000000000000000" pitchFamily="2" charset="-122"/>
              </a:rPr>
              <a:t>24h</a:t>
            </a:r>
            <a:r>
              <a:rPr lang="zh-CN" altLang="en-US" sz="2800" dirty="0">
                <a:latin typeface="方正粗黑宋简体" panose="02000000000000000000" pitchFamily="2" charset="-122"/>
                <a:ea typeface="方正粗黑宋简体" panose="02000000000000000000" pitchFamily="2" charset="-122"/>
              </a:rPr>
              <a:t>不间断开会，用于立法、司法。</a:t>
            </a:r>
            <a:endParaRPr lang="en-US" altLang="zh-CN" sz="2800" dirty="0">
              <a:latin typeface="方正粗黑宋简体" panose="02000000000000000000" pitchFamily="2" charset="-122"/>
              <a:ea typeface="方正粗黑宋简体" panose="02000000000000000000" pitchFamily="2" charset="-122"/>
            </a:endParaRPr>
          </a:p>
          <a:p>
            <a:pPr>
              <a:spcBef>
                <a:spcPts val="1200"/>
              </a:spcBef>
            </a:pPr>
            <a:r>
              <a:rPr lang="en-US" altLang="zh-CN" sz="2800" dirty="0">
                <a:latin typeface="方正粗黑宋简体" panose="02000000000000000000" pitchFamily="2" charset="-122"/>
                <a:ea typeface="方正粗黑宋简体" panose="02000000000000000000" pitchFamily="2" charset="-122"/>
              </a:rPr>
              <a:t>        2.</a:t>
            </a:r>
            <a:r>
              <a:rPr lang="zh-CN" altLang="en-US" sz="2800" dirty="0">
                <a:latin typeface="方正粗黑宋简体" panose="02000000000000000000" pitchFamily="2" charset="-122"/>
                <a:ea typeface="方正粗黑宋简体" panose="02000000000000000000" pitchFamily="2" charset="-122"/>
              </a:rPr>
              <a:t>意见达成并且立法当且仅当</a:t>
            </a:r>
            <a:r>
              <a:rPr lang="en-US" altLang="zh-CN" sz="2800" dirty="0">
                <a:latin typeface="方正粗黑宋简体" panose="02000000000000000000" pitchFamily="2" charset="-122"/>
                <a:ea typeface="方正粗黑宋简体" panose="02000000000000000000" pitchFamily="2" charset="-122"/>
              </a:rPr>
              <a:t>2139</a:t>
            </a:r>
            <a:r>
              <a:rPr lang="zh-CN" altLang="en-US" sz="2800" dirty="0">
                <a:latin typeface="方正粗黑宋简体" panose="02000000000000000000" pitchFamily="2" charset="-122"/>
                <a:ea typeface="方正粗黑宋简体" panose="02000000000000000000" pitchFamily="2" charset="-122"/>
              </a:rPr>
              <a:t>个</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协商达成统一妥协意见，若不达成意见，将会持续讨论。</a:t>
            </a:r>
            <a:endParaRPr lang="en-US" altLang="zh-CN" sz="2800" dirty="0">
              <a:latin typeface="方正粗黑宋简体" panose="02000000000000000000" pitchFamily="2" charset="-122"/>
              <a:ea typeface="方正粗黑宋简体" panose="02000000000000000000" pitchFamily="2" charset="-122"/>
            </a:endParaRPr>
          </a:p>
          <a:p>
            <a:pPr>
              <a:spcBef>
                <a:spcPts val="1200"/>
              </a:spcBef>
            </a:pPr>
            <a:r>
              <a:rPr lang="en-US" altLang="zh-CN" sz="2800" dirty="0">
                <a:latin typeface="方正粗黑宋简体" panose="02000000000000000000" pitchFamily="2" charset="-122"/>
                <a:ea typeface="方正粗黑宋简体" panose="02000000000000000000" pitchFamily="2" charset="-122"/>
              </a:rPr>
              <a:t>        3.</a:t>
            </a:r>
            <a:r>
              <a:rPr lang="zh-CN" altLang="en-US" sz="2800" dirty="0">
                <a:latin typeface="方正粗黑宋简体" panose="02000000000000000000" pitchFamily="2" charset="-122"/>
                <a:ea typeface="方正粗黑宋简体" panose="02000000000000000000" pitchFamily="2" charset="-122"/>
              </a:rPr>
              <a:t>每日</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讨论内容将被记录与反馈回每一个人，若有不满，人们可反馈给自己的</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，让</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带着自己的想法重新讨论，周期为</a:t>
            </a:r>
            <a:r>
              <a:rPr lang="en-US" altLang="zh-CN" sz="2800" dirty="0">
                <a:latin typeface="方正粗黑宋简体" panose="02000000000000000000" pitchFamily="2" charset="-122"/>
                <a:ea typeface="方正粗黑宋简体" panose="02000000000000000000" pitchFamily="2" charset="-122"/>
              </a:rPr>
              <a:t>1</a:t>
            </a:r>
            <a:r>
              <a:rPr lang="zh-CN" altLang="en-US" sz="2800" dirty="0">
                <a:latin typeface="方正粗黑宋简体" panose="02000000000000000000" pitchFamily="2" charset="-122"/>
                <a:ea typeface="方正粗黑宋简体" panose="02000000000000000000" pitchFamily="2" charset="-122"/>
              </a:rPr>
              <a:t>个星期。</a:t>
            </a:r>
            <a:endParaRPr lang="en-US" altLang="zh-CN" sz="2800" dirty="0">
              <a:latin typeface="方正粗黑宋简体" panose="02000000000000000000" pitchFamily="2" charset="-122"/>
              <a:ea typeface="方正粗黑宋简体" panose="02000000000000000000" pitchFamily="2" charset="-122"/>
            </a:endParaRPr>
          </a:p>
          <a:p>
            <a:pPr>
              <a:spcBef>
                <a:spcPts val="1200"/>
              </a:spcBef>
            </a:pPr>
            <a:r>
              <a:rPr lang="en-US" altLang="zh-CN" sz="2800" dirty="0">
                <a:latin typeface="方正粗黑宋简体" panose="02000000000000000000" pitchFamily="2" charset="-122"/>
                <a:ea typeface="方正粗黑宋简体" panose="02000000000000000000" pitchFamily="2" charset="-122"/>
              </a:rPr>
              <a:t>        4.</a:t>
            </a:r>
            <a:r>
              <a:rPr lang="zh-CN" altLang="en-US" sz="2800" dirty="0">
                <a:latin typeface="方正粗黑宋简体" panose="02000000000000000000" pitchFamily="2" charset="-122"/>
                <a:ea typeface="方正粗黑宋简体" panose="02000000000000000000" pitchFamily="2" charset="-122"/>
              </a:rPr>
              <a:t>行政由一个大</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统一负责，行政</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与</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代表分开，会议过程独立进行不受行政</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影响。</a:t>
            </a:r>
            <a:endParaRPr lang="en-US" altLang="zh-CN" sz="28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338420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52133-459D-EC6F-34EF-BDD85A044226}"/>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5211AC3F-6B1A-B2FD-9565-872DA8A58A4F}"/>
              </a:ext>
            </a:extLst>
          </p:cNvPr>
          <p:cNvSpPr txBox="1"/>
          <p:nvPr/>
        </p:nvSpPr>
        <p:spPr>
          <a:xfrm>
            <a:off x="4362198" y="352436"/>
            <a:ext cx="3467616"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人群</a:t>
            </a:r>
            <a:r>
              <a:rPr lang="en-US" altLang="zh-CN" sz="3200" b="1" dirty="0">
                <a:latin typeface="方正牛黑 简 ExtraBold" panose="02000900000000000000" pitchFamily="2" charset="-122"/>
                <a:ea typeface="方正牛黑 简 ExtraBold" panose="02000900000000000000" pitchFamily="2" charset="-122"/>
                <a:cs typeface="+mn-ea"/>
                <a:sym typeface="+mn-lt"/>
              </a:rPr>
              <a:t>——</a:t>
            </a:r>
            <a:r>
              <a:rPr lang="zh-CN" altLang="en-US" sz="3200" b="1" dirty="0">
                <a:latin typeface="方正牛黑 简 ExtraBold" panose="02000900000000000000" pitchFamily="2" charset="-122"/>
                <a:ea typeface="方正牛黑 简 ExtraBold" panose="02000900000000000000" pitchFamily="2" charset="-122"/>
                <a:cs typeface="+mn-ea"/>
                <a:sym typeface="+mn-lt"/>
              </a:rPr>
              <a:t>决策制度</a:t>
            </a:r>
          </a:p>
        </p:txBody>
      </p:sp>
      <p:pic>
        <p:nvPicPr>
          <p:cNvPr id="5" name="图片 4">
            <a:extLst>
              <a:ext uri="{FF2B5EF4-FFF2-40B4-BE49-F238E27FC236}">
                <a16:creationId xmlns:a16="http://schemas.microsoft.com/office/drawing/2014/main" id="{0AE19482-7C0B-BFBF-9D1A-CF9A32D37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332588" cy="6858000"/>
          </a:xfrm>
          <a:prstGeom prst="rect">
            <a:avLst/>
          </a:prstGeom>
        </p:spPr>
      </p:pic>
      <p:pic>
        <p:nvPicPr>
          <p:cNvPr id="8" name="图片 7">
            <a:extLst>
              <a:ext uri="{FF2B5EF4-FFF2-40B4-BE49-F238E27FC236}">
                <a16:creationId xmlns:a16="http://schemas.microsoft.com/office/drawing/2014/main" id="{D0DAA81B-E209-75C7-39F5-1D5B4309C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9814" y="0"/>
            <a:ext cx="4347995" cy="6858000"/>
          </a:xfrm>
          <a:prstGeom prst="rect">
            <a:avLst/>
          </a:prstGeom>
        </p:spPr>
      </p:pic>
      <p:sp>
        <p:nvSpPr>
          <p:cNvPr id="9" name="文本框 8">
            <a:extLst>
              <a:ext uri="{FF2B5EF4-FFF2-40B4-BE49-F238E27FC236}">
                <a16:creationId xmlns:a16="http://schemas.microsoft.com/office/drawing/2014/main" id="{2BFB18E6-3383-C71B-E0C6-E535CA39F783}"/>
              </a:ext>
            </a:extLst>
          </p:cNvPr>
          <p:cNvSpPr txBox="1"/>
          <p:nvPr/>
        </p:nvSpPr>
        <p:spPr>
          <a:xfrm>
            <a:off x="5593306" y="3190463"/>
            <a:ext cx="1005403"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宪法</a:t>
            </a:r>
          </a:p>
        </p:txBody>
      </p:sp>
    </p:spTree>
    <p:extLst>
      <p:ext uri="{BB962C8B-B14F-4D97-AF65-F5344CB8AC3E}">
        <p14:creationId xmlns:p14="http://schemas.microsoft.com/office/powerpoint/2010/main" val="340795660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ED953-A375-7BB0-F04B-80FE388F347F}"/>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FF3F67A0-D68D-2257-C5C8-C0213CAD2379}"/>
              </a:ext>
            </a:extLst>
          </p:cNvPr>
          <p:cNvSpPr txBox="1"/>
          <p:nvPr/>
        </p:nvSpPr>
        <p:spPr>
          <a:xfrm>
            <a:off x="4362198" y="352436"/>
            <a:ext cx="3467616"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人群</a:t>
            </a:r>
            <a:r>
              <a:rPr lang="en-US" altLang="zh-CN" sz="3200" b="1" dirty="0">
                <a:latin typeface="方正牛黑 简 ExtraBold" panose="02000900000000000000" pitchFamily="2" charset="-122"/>
                <a:ea typeface="方正牛黑 简 ExtraBold" panose="02000900000000000000" pitchFamily="2" charset="-122"/>
                <a:cs typeface="+mn-ea"/>
                <a:sym typeface="+mn-lt"/>
              </a:rPr>
              <a:t>——</a:t>
            </a:r>
            <a:r>
              <a:rPr lang="zh-CN" altLang="en-US" sz="3200" b="1" dirty="0">
                <a:latin typeface="方正牛黑 简 ExtraBold" panose="02000900000000000000" pitchFamily="2" charset="-122"/>
                <a:ea typeface="方正牛黑 简 ExtraBold" panose="02000900000000000000" pitchFamily="2" charset="-122"/>
                <a:cs typeface="+mn-ea"/>
                <a:sym typeface="+mn-lt"/>
              </a:rPr>
              <a:t>决策制度</a:t>
            </a:r>
          </a:p>
        </p:txBody>
      </p:sp>
      <p:sp>
        <p:nvSpPr>
          <p:cNvPr id="3" name="文本框 2">
            <a:extLst>
              <a:ext uri="{FF2B5EF4-FFF2-40B4-BE49-F238E27FC236}">
                <a16:creationId xmlns:a16="http://schemas.microsoft.com/office/drawing/2014/main" id="{F2FAD2D1-44A6-7499-BCD1-AE8EF85F2957}"/>
              </a:ext>
            </a:extLst>
          </p:cNvPr>
          <p:cNvSpPr txBox="1"/>
          <p:nvPr/>
        </p:nvSpPr>
        <p:spPr>
          <a:xfrm>
            <a:off x="1361767" y="1110455"/>
            <a:ext cx="9763433" cy="3970318"/>
          </a:xfrm>
          <a:prstGeom prst="rect">
            <a:avLst/>
          </a:prstGeom>
          <a:noFill/>
        </p:spPr>
        <p:txBody>
          <a:bodyPr wrap="square">
            <a:spAutoFit/>
          </a:bodyPr>
          <a:lstStyle/>
          <a:p>
            <a:pPr lvl="0" eaLnBrk="0" fontAlgn="base" hangingPunct="0">
              <a:spcBef>
                <a:spcPct val="0"/>
              </a:spcBef>
              <a:spcAft>
                <a:spcPct val="0"/>
              </a:spcAft>
            </a:pPr>
            <a:r>
              <a:rPr lang="zh-CN" altLang="en-US" sz="2800" dirty="0">
                <a:latin typeface="方正粗黑宋简体" panose="02000000000000000000" pitchFamily="2" charset="-122"/>
                <a:ea typeface="方正粗黑宋简体" panose="02000000000000000000" pitchFamily="2" charset="-122"/>
              </a:rPr>
              <a:t>我们的创新之处：</a:t>
            </a:r>
            <a:endParaRPr lang="en-US" altLang="zh-CN" sz="2800" dirty="0">
              <a:latin typeface="方正粗黑宋简体" panose="02000000000000000000" pitchFamily="2" charset="-122"/>
              <a:ea typeface="方正粗黑宋简体" panose="02000000000000000000" pitchFamily="2" charset="-122"/>
            </a:endParaRPr>
          </a:p>
          <a:p>
            <a:pPr lvl="0" eaLnBrk="0" fontAlgn="base" hangingPunct="0">
              <a:spcBef>
                <a:spcPct val="0"/>
              </a:spcBef>
              <a:spcAft>
                <a:spcPct val="0"/>
              </a:spcAft>
              <a:buFontTx/>
              <a:buChar char="•"/>
            </a:pPr>
            <a:r>
              <a:rPr lang="zh-CN" altLang="zh-CN" sz="2800" dirty="0">
                <a:latin typeface="方正粗黑宋简体" panose="02000000000000000000" pitchFamily="2" charset="-122"/>
                <a:ea typeface="方正粗黑宋简体" panose="02000000000000000000" pitchFamily="2" charset="-122"/>
              </a:rPr>
              <a:t>AI代理，持续</a:t>
            </a:r>
            <a:r>
              <a:rPr lang="zh-CN" altLang="en-US" sz="2800" dirty="0">
                <a:latin typeface="方正粗黑宋简体" panose="02000000000000000000" pitchFamily="2" charset="-122"/>
                <a:ea typeface="方正粗黑宋简体" panose="02000000000000000000" pitchFamily="2" charset="-122"/>
              </a:rPr>
              <a:t>高效</a:t>
            </a:r>
            <a:r>
              <a:rPr lang="zh-CN" altLang="zh-CN" sz="2800" dirty="0">
                <a:latin typeface="方正粗黑宋简体" panose="02000000000000000000" pitchFamily="2" charset="-122"/>
                <a:ea typeface="方正粗黑宋简体" panose="02000000000000000000" pitchFamily="2" charset="-122"/>
              </a:rPr>
              <a:t>参与治理</a:t>
            </a:r>
            <a:r>
              <a:rPr lang="zh-CN" altLang="en-US" sz="2800" dirty="0">
                <a:latin typeface="方正粗黑宋简体" panose="02000000000000000000" pitchFamily="2" charset="-122"/>
                <a:ea typeface="方正粗黑宋简体" panose="02000000000000000000" pitchFamily="2" charset="-122"/>
              </a:rPr>
              <a:t>，不占用生产时间</a:t>
            </a:r>
            <a:endParaRPr lang="zh-CN" altLang="zh-CN" sz="2800" dirty="0">
              <a:latin typeface="方正粗黑宋简体" panose="02000000000000000000" pitchFamily="2" charset="-122"/>
              <a:ea typeface="方正粗黑宋简体" panose="02000000000000000000" pitchFamily="2" charset="-122"/>
            </a:endParaRPr>
          </a:p>
          <a:p>
            <a:pPr lvl="0" eaLnBrk="0" fontAlgn="base" hangingPunct="0">
              <a:spcBef>
                <a:spcPct val="0"/>
              </a:spcBef>
              <a:spcAft>
                <a:spcPct val="0"/>
              </a:spcAft>
              <a:buFontTx/>
              <a:buChar char="•"/>
            </a:pPr>
            <a:r>
              <a:rPr lang="zh-CN" altLang="zh-CN" sz="2800" dirty="0">
                <a:latin typeface="方正粗黑宋简体" panose="02000000000000000000" pitchFamily="2" charset="-122"/>
                <a:ea typeface="方正粗黑宋简体" panose="02000000000000000000" pitchFamily="2" charset="-122"/>
              </a:rPr>
              <a:t>以协商替代传统投票机制，</a:t>
            </a:r>
            <a:r>
              <a:rPr lang="zh-CN" altLang="en-US" sz="2800" dirty="0">
                <a:latin typeface="方正粗黑宋简体" panose="02000000000000000000" pitchFamily="2" charset="-122"/>
                <a:ea typeface="方正粗黑宋简体" panose="02000000000000000000" pitchFamily="2" charset="-122"/>
              </a:rPr>
              <a:t>保证决策机制全面科学而非简单“少数服从多数”</a:t>
            </a:r>
            <a:endParaRPr lang="en-US" altLang="zh-CN" sz="2800" dirty="0">
              <a:latin typeface="方正粗黑宋简体" panose="02000000000000000000" pitchFamily="2" charset="-122"/>
              <a:ea typeface="方正粗黑宋简体" panose="02000000000000000000" pitchFamily="2" charset="-122"/>
            </a:endParaRPr>
          </a:p>
          <a:p>
            <a:pPr lvl="0" eaLnBrk="0" fontAlgn="base" hangingPunct="0">
              <a:spcBef>
                <a:spcPct val="0"/>
              </a:spcBef>
              <a:spcAft>
                <a:spcPct val="0"/>
              </a:spcAft>
              <a:buFontTx/>
              <a:buChar char="•"/>
            </a:pPr>
            <a:r>
              <a:rPr lang="zh-CN" altLang="zh-CN" sz="2800" dirty="0">
                <a:latin typeface="方正粗黑宋简体" panose="02000000000000000000" pitchFamily="2" charset="-122"/>
                <a:ea typeface="方正粗黑宋简体" panose="02000000000000000000" pitchFamily="2" charset="-122"/>
              </a:rPr>
              <a:t>反馈机制确保人类仍是主权者，而AI是意志表达工具；</a:t>
            </a:r>
          </a:p>
          <a:p>
            <a:pPr lvl="0" eaLnBrk="0" fontAlgn="base" hangingPunct="0">
              <a:spcBef>
                <a:spcPct val="0"/>
              </a:spcBef>
              <a:spcAft>
                <a:spcPct val="0"/>
              </a:spcAft>
              <a:buFontTx/>
              <a:buChar char="•"/>
            </a:pPr>
            <a:r>
              <a:rPr lang="zh-CN" altLang="zh-CN" sz="2800" dirty="0">
                <a:latin typeface="方正粗黑宋简体" panose="02000000000000000000" pitchFamily="2" charset="-122"/>
                <a:ea typeface="方正粗黑宋简体" panose="02000000000000000000" pitchFamily="2" charset="-122"/>
              </a:rPr>
              <a:t>避免了中央AI独裁，走向“全体参与的技术增强民主”</a:t>
            </a:r>
            <a:endParaRPr lang="en-US" altLang="zh-CN" sz="2800" dirty="0">
              <a:latin typeface="方正粗黑宋简体" panose="02000000000000000000" pitchFamily="2" charset="-122"/>
              <a:ea typeface="方正粗黑宋简体" panose="02000000000000000000" pitchFamily="2" charset="-122"/>
            </a:endParaRPr>
          </a:p>
          <a:p>
            <a:pPr lvl="0" eaLnBrk="0" fontAlgn="base" hangingPunct="0">
              <a:spcBef>
                <a:spcPct val="0"/>
              </a:spcBef>
              <a:spcAft>
                <a:spcPct val="0"/>
              </a:spcAft>
              <a:buFontTx/>
              <a:buChar char="•"/>
            </a:pPr>
            <a:endParaRPr lang="en-US" altLang="zh-CN" sz="2800" dirty="0">
              <a:latin typeface="方正粗黑宋简体" panose="02000000000000000000" pitchFamily="2" charset="-122"/>
              <a:ea typeface="方正粗黑宋简体" panose="02000000000000000000" pitchFamily="2" charset="-122"/>
            </a:endParaRPr>
          </a:p>
          <a:p>
            <a:pPr lvl="0" eaLnBrk="0" fontAlgn="base" hangingPunct="0">
              <a:spcBef>
                <a:spcPct val="0"/>
              </a:spcBef>
              <a:spcAft>
                <a:spcPct val="0"/>
              </a:spcAft>
            </a:pPr>
            <a:r>
              <a:rPr lang="en-US" altLang="zh-CN" sz="2800" dirty="0">
                <a:latin typeface="方正粗黑宋简体" panose="02000000000000000000" pitchFamily="2" charset="-122"/>
                <a:ea typeface="方正粗黑宋简体" panose="02000000000000000000" pitchFamily="2" charset="-122"/>
              </a:rPr>
              <a:t>    ChatGPT</a:t>
            </a:r>
            <a:r>
              <a:rPr lang="zh-CN" altLang="en-US" sz="2800" dirty="0">
                <a:latin typeface="方正粗黑宋简体" panose="02000000000000000000" pitchFamily="2" charset="-122"/>
                <a:ea typeface="方正粗黑宋简体" panose="02000000000000000000" pitchFamily="2" charset="-122"/>
              </a:rPr>
              <a:t>评价：这种制度保留了个体主权，消除了传统选举的多数暴政与代表失真问题</a:t>
            </a:r>
            <a:endParaRPr lang="zh-CN" altLang="zh-CN" sz="2800" dirty="0">
              <a:latin typeface="方正粗黑宋简体" panose="02000000000000000000" pitchFamily="2" charset="-122"/>
              <a:ea typeface="方正粗黑宋简体" panose="02000000000000000000" pitchFamily="2" charset="-122"/>
            </a:endParaRPr>
          </a:p>
        </p:txBody>
      </p:sp>
      <p:pic>
        <p:nvPicPr>
          <p:cNvPr id="4" name="图片 3">
            <a:extLst>
              <a:ext uri="{FF2B5EF4-FFF2-40B4-BE49-F238E27FC236}">
                <a16:creationId xmlns:a16="http://schemas.microsoft.com/office/drawing/2014/main" id="{896DFD47-140F-10AC-855B-35FC5D9EDF69}"/>
              </a:ext>
            </a:extLst>
          </p:cNvPr>
          <p:cNvPicPr>
            <a:picLocks noChangeAspect="1"/>
          </p:cNvPicPr>
          <p:nvPr/>
        </p:nvPicPr>
        <p:blipFill>
          <a:blip r:embed="rId3"/>
          <a:srcRect t="50500"/>
          <a:stretch>
            <a:fillRect/>
          </a:stretch>
        </p:blipFill>
        <p:spPr>
          <a:xfrm>
            <a:off x="1413010" y="5254017"/>
            <a:ext cx="9365980" cy="1219615"/>
          </a:xfrm>
          <a:prstGeom prst="rect">
            <a:avLst/>
          </a:prstGeom>
        </p:spPr>
      </p:pic>
    </p:spTree>
    <p:extLst>
      <p:ext uri="{BB962C8B-B14F-4D97-AF65-F5344CB8AC3E}">
        <p14:creationId xmlns:p14="http://schemas.microsoft.com/office/powerpoint/2010/main" val="762680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1A7EF-756C-9226-D485-A6ADAD22E4B1}"/>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C05606E0-C8EF-8495-5F29-3B94890325B2}"/>
              </a:ext>
            </a:extLst>
          </p:cNvPr>
          <p:cNvSpPr txBox="1"/>
          <p:nvPr/>
        </p:nvSpPr>
        <p:spPr>
          <a:xfrm>
            <a:off x="4362198" y="352436"/>
            <a:ext cx="3467616"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人群</a:t>
            </a:r>
            <a:r>
              <a:rPr lang="en-US" altLang="zh-CN" sz="3200" b="1" dirty="0">
                <a:latin typeface="方正牛黑 简 ExtraBold" panose="02000900000000000000" pitchFamily="2" charset="-122"/>
                <a:ea typeface="方正牛黑 简 ExtraBold" panose="02000900000000000000" pitchFamily="2" charset="-122"/>
                <a:cs typeface="+mn-ea"/>
                <a:sym typeface="+mn-lt"/>
              </a:rPr>
              <a:t>——</a:t>
            </a:r>
            <a:r>
              <a:rPr lang="zh-CN" altLang="en-US" sz="3200" b="1" dirty="0">
                <a:latin typeface="方正牛黑 简 ExtraBold" panose="02000900000000000000" pitchFamily="2" charset="-122"/>
                <a:ea typeface="方正牛黑 简 ExtraBold" panose="02000900000000000000" pitchFamily="2" charset="-122"/>
                <a:cs typeface="+mn-ea"/>
                <a:sym typeface="+mn-lt"/>
              </a:rPr>
              <a:t>分配制度</a:t>
            </a:r>
          </a:p>
        </p:txBody>
      </p:sp>
      <p:sp>
        <p:nvSpPr>
          <p:cNvPr id="3" name="文本框 2">
            <a:extLst>
              <a:ext uri="{FF2B5EF4-FFF2-40B4-BE49-F238E27FC236}">
                <a16:creationId xmlns:a16="http://schemas.microsoft.com/office/drawing/2014/main" id="{68E863CD-5B2C-C908-A571-9E0F4F26ABF9}"/>
              </a:ext>
            </a:extLst>
          </p:cNvPr>
          <p:cNvSpPr txBox="1"/>
          <p:nvPr/>
        </p:nvSpPr>
        <p:spPr>
          <a:xfrm>
            <a:off x="1361767" y="1313655"/>
            <a:ext cx="9468465" cy="4708981"/>
          </a:xfrm>
          <a:prstGeom prst="rect">
            <a:avLst/>
          </a:prstGeom>
          <a:noFill/>
        </p:spPr>
        <p:txBody>
          <a:bodyPr wrap="square">
            <a:spAutoFit/>
          </a:bodyPr>
          <a:lstStyle/>
          <a:p>
            <a:pPr>
              <a:spcBef>
                <a:spcPts val="1200"/>
              </a:spcBef>
            </a:pPr>
            <a:r>
              <a:rPr lang="zh-CN" altLang="en-US" sz="2800" dirty="0">
                <a:latin typeface="方正粗黑宋简体" panose="02000000000000000000" pitchFamily="2" charset="-122"/>
                <a:ea typeface="方正粗黑宋简体" panose="02000000000000000000" pitchFamily="2" charset="-122"/>
              </a:rPr>
              <a:t>        </a:t>
            </a:r>
            <a:r>
              <a:rPr lang="en-US" altLang="zh-CN" sz="2800" dirty="0">
                <a:latin typeface="方正粗黑宋简体" panose="02000000000000000000" pitchFamily="2" charset="-122"/>
                <a:ea typeface="方正粗黑宋简体" panose="02000000000000000000" pitchFamily="2" charset="-122"/>
              </a:rPr>
              <a:t>1.</a:t>
            </a:r>
            <a:r>
              <a:rPr lang="zh-CN" altLang="en-US" sz="2800" dirty="0">
                <a:latin typeface="方正粗黑宋简体" panose="02000000000000000000" pitchFamily="2" charset="-122"/>
                <a:ea typeface="方正粗黑宋简体" panose="02000000000000000000" pitchFamily="2" charset="-122"/>
              </a:rPr>
              <a:t>采用一个行政</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统一决策，对个人申请即时反馈。</a:t>
            </a:r>
            <a:endParaRPr lang="en-US" altLang="zh-CN" sz="2800" dirty="0">
              <a:latin typeface="方正粗黑宋简体" panose="02000000000000000000" pitchFamily="2" charset="-122"/>
              <a:ea typeface="方正粗黑宋简体" panose="02000000000000000000" pitchFamily="2" charset="-122"/>
            </a:endParaRPr>
          </a:p>
          <a:p>
            <a:pPr>
              <a:spcBef>
                <a:spcPts val="1200"/>
              </a:spcBef>
            </a:pPr>
            <a:r>
              <a:rPr lang="en-US" altLang="zh-CN" sz="2800" dirty="0">
                <a:latin typeface="方正粗黑宋简体" panose="02000000000000000000" pitchFamily="2" charset="-122"/>
                <a:ea typeface="方正粗黑宋简体" panose="02000000000000000000" pitchFamily="2" charset="-122"/>
              </a:rPr>
              <a:t>        2.</a:t>
            </a:r>
            <a:r>
              <a:rPr lang="zh-CN" altLang="en-US" sz="2800" dirty="0">
                <a:latin typeface="方正粗黑宋简体" panose="02000000000000000000" pitchFamily="2" charset="-122"/>
                <a:ea typeface="方正粗黑宋简体" panose="02000000000000000000" pitchFamily="2" charset="-122"/>
              </a:rPr>
              <a:t>所有的交换都是经过中央（即行政</a:t>
            </a:r>
            <a:r>
              <a:rPr lang="en-US" altLang="zh-CN" sz="2800" dirty="0">
                <a:latin typeface="方正粗黑宋简体" panose="02000000000000000000" pitchFamily="2" charset="-122"/>
                <a:ea typeface="方正粗黑宋简体" panose="02000000000000000000" pitchFamily="2" charset="-122"/>
              </a:rPr>
              <a:t>AI</a:t>
            </a:r>
            <a:r>
              <a:rPr lang="zh-CN" altLang="en-US" sz="2800" dirty="0">
                <a:latin typeface="方正粗黑宋简体" panose="02000000000000000000" pitchFamily="2" charset="-122"/>
                <a:ea typeface="方正粗黑宋简体" panose="02000000000000000000" pitchFamily="2" charset="-122"/>
              </a:rPr>
              <a:t>），要么统一收取统一分配，要么经申请交换所有权，禁止一切的私下交换</a:t>
            </a:r>
            <a:r>
              <a:rPr lang="en-US" altLang="zh-CN" sz="2800" dirty="0">
                <a:latin typeface="方正粗黑宋简体" panose="02000000000000000000" pitchFamily="2" charset="-122"/>
                <a:ea typeface="方正粗黑宋简体" panose="02000000000000000000" pitchFamily="2" charset="-122"/>
              </a:rPr>
              <a:t>/</a:t>
            </a:r>
            <a:r>
              <a:rPr lang="zh-CN" altLang="en-US" sz="2800" dirty="0">
                <a:latin typeface="方正粗黑宋简体" panose="02000000000000000000" pitchFamily="2" charset="-122"/>
                <a:ea typeface="方正粗黑宋简体" panose="02000000000000000000" pitchFamily="2" charset="-122"/>
              </a:rPr>
              <a:t>交易</a:t>
            </a:r>
            <a:endParaRPr lang="en-US" altLang="zh-CN" sz="2800" dirty="0">
              <a:latin typeface="方正粗黑宋简体" panose="02000000000000000000" pitchFamily="2" charset="-122"/>
              <a:ea typeface="方正粗黑宋简体" panose="02000000000000000000" pitchFamily="2" charset="-122"/>
            </a:endParaRPr>
          </a:p>
          <a:p>
            <a:pPr>
              <a:spcBef>
                <a:spcPts val="1200"/>
              </a:spcBef>
            </a:pPr>
            <a:r>
              <a:rPr lang="en-US" altLang="zh-CN" sz="2800" dirty="0">
                <a:latin typeface="方正粗黑宋简体" panose="02000000000000000000" pitchFamily="2" charset="-122"/>
                <a:ea typeface="方正粗黑宋简体" panose="02000000000000000000" pitchFamily="2" charset="-122"/>
              </a:rPr>
              <a:t>        3.</a:t>
            </a:r>
            <a:r>
              <a:rPr lang="zh-CN" altLang="en-US" sz="2800" dirty="0">
                <a:latin typeface="方正粗黑宋简体" panose="02000000000000000000" pitchFamily="2" charset="-122"/>
                <a:ea typeface="方正粗黑宋简体" panose="02000000000000000000" pitchFamily="2" charset="-122"/>
              </a:rPr>
              <a:t>所有资源均为公有，个人经申请后可获得使用权，分为三类：完全公有的，长期使用的，和自己创造长期使用的。</a:t>
            </a:r>
            <a:endParaRPr lang="en-US" altLang="zh-CN" sz="2800" dirty="0">
              <a:latin typeface="方正粗黑宋简体" panose="02000000000000000000" pitchFamily="2" charset="-122"/>
              <a:ea typeface="方正粗黑宋简体" panose="02000000000000000000" pitchFamily="2" charset="-122"/>
            </a:endParaRPr>
          </a:p>
          <a:p>
            <a:pPr>
              <a:spcBef>
                <a:spcPts val="1200"/>
              </a:spcBef>
            </a:pPr>
            <a:r>
              <a:rPr lang="en-US" altLang="zh-CN" sz="2800" dirty="0">
                <a:latin typeface="方正粗黑宋简体" panose="02000000000000000000" pitchFamily="2" charset="-122"/>
                <a:ea typeface="方正粗黑宋简体" panose="02000000000000000000" pitchFamily="2" charset="-122"/>
              </a:rPr>
              <a:t>        4.</a:t>
            </a:r>
            <a:r>
              <a:rPr lang="zh-CN" altLang="en-US" sz="2800" dirty="0">
                <a:latin typeface="方正粗黑宋简体" panose="02000000000000000000" pitchFamily="2" charset="-122"/>
                <a:ea typeface="方正粗黑宋简体" panose="02000000000000000000" pitchFamily="2" charset="-122"/>
              </a:rPr>
              <a:t>所有人从小被教育公有制，在潜意识里形成“在使用公有的物品”“本就应该公有”的理念。</a:t>
            </a:r>
            <a:r>
              <a:rPr lang="zh-CN" altLang="en-US" dirty="0">
                <a:latin typeface="方正粗黑宋简体" panose="02000000000000000000" pitchFamily="2" charset="-122"/>
                <a:ea typeface="方正粗黑宋简体" panose="02000000000000000000" pitchFamily="2" charset="-122"/>
              </a:rPr>
              <a:t>（参考现实“电网、公路、水电本就该公有”）</a:t>
            </a:r>
            <a:endParaRPr lang="en-US" altLang="zh-CN" sz="28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678877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AB67915-5405-AE85-A743-5B247CF46E8F}"/>
              </a:ext>
            </a:extLst>
          </p:cNvPr>
          <p:cNvSpPr/>
          <p:nvPr/>
        </p:nvSpPr>
        <p:spPr>
          <a:xfrm>
            <a:off x="-50800" y="-69850"/>
            <a:ext cx="12293600" cy="72199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301750" y="1131369"/>
            <a:ext cx="9150350" cy="3400931"/>
          </a:xfrm>
          <a:prstGeom prst="rect">
            <a:avLst/>
          </a:prstGeom>
          <a:noFill/>
        </p:spPr>
        <p:txBody>
          <a:bodyPr wrap="square" rtlCol="0">
            <a:spAutoFit/>
            <a:scene3d>
              <a:camera prst="orthographicFront"/>
              <a:lightRig rig="threePt" dir="t"/>
            </a:scene3d>
            <a:sp3d contourW="12700"/>
          </a:bodyPr>
          <a:lstStyle/>
          <a:p>
            <a:pPr defTabSz="914309">
              <a:spcBef>
                <a:spcPts val="600"/>
              </a:spcBef>
              <a:defRPr/>
            </a:pPr>
            <a:r>
              <a:rPr lang="zh-CN" altLang="en-US"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“这个世界的每个人仿佛自出生起就被赋予了不寻常的使命</a:t>
            </a:r>
            <a:r>
              <a:rPr lang="en-US" altLang="zh-CN"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a:t>
            </a:r>
          </a:p>
          <a:p>
            <a:pPr defTabSz="914309">
              <a:spcBef>
                <a:spcPts val="600"/>
              </a:spcBef>
              <a:spcAft>
                <a:spcPts val="600"/>
              </a:spcAft>
              <a:defRPr/>
            </a:pPr>
            <a:r>
              <a:rPr lang="zh-CN" altLang="en-US"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他们时时面对着旁人的期待，抑或是冷眼与质疑</a:t>
            </a:r>
            <a:r>
              <a:rPr lang="en-US" altLang="zh-CN"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a:t>
            </a:r>
          </a:p>
          <a:p>
            <a:pPr defTabSz="914309">
              <a:spcBef>
                <a:spcPts val="600"/>
              </a:spcBef>
              <a:spcAft>
                <a:spcPts val="600"/>
              </a:spcAft>
              <a:defRPr/>
            </a:pPr>
            <a:r>
              <a:rPr lang="en-US" altLang="zh-CN"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    </a:t>
            </a:r>
            <a:r>
              <a:rPr lang="zh-CN" altLang="en-US"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只因为</a:t>
            </a:r>
            <a:r>
              <a:rPr lang="en-US" altLang="zh-CN"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rPr>
              <a:t>……</a:t>
            </a:r>
            <a:endParaRPr lang="zh-CN" altLang="en-US" sz="4000" b="1" dirty="0">
              <a:solidFill>
                <a:schemeClr val="bg1"/>
              </a:solidFill>
              <a:latin typeface="方正字迹-漫趣手写体 简" panose="02000500000000000000" pitchFamily="2" charset="-122"/>
              <a:ea typeface="方正字迹-漫趣手写体 简" panose="02000500000000000000" pitchFamily="2" charset="-122"/>
              <a:cs typeface="+mn-ea"/>
              <a:sym typeface="+mn-lt"/>
            </a:endParaRPr>
          </a:p>
        </p:txBody>
      </p:sp>
      <p:sp>
        <p:nvSpPr>
          <p:cNvPr id="3" name="文本框 2">
            <a:extLst>
              <a:ext uri="{FF2B5EF4-FFF2-40B4-BE49-F238E27FC236}">
                <a16:creationId xmlns:a16="http://schemas.microsoft.com/office/drawing/2014/main" id="{434A5C10-E1AA-6DFB-8F0F-BA2FD82CDBF1}"/>
              </a:ext>
            </a:extLst>
          </p:cNvPr>
          <p:cNvSpPr txBox="1"/>
          <p:nvPr/>
        </p:nvSpPr>
        <p:spPr>
          <a:xfrm>
            <a:off x="1301750" y="5309726"/>
            <a:ext cx="9150350" cy="707886"/>
          </a:xfrm>
          <a:prstGeom prst="rect">
            <a:avLst/>
          </a:prstGeom>
          <a:noFill/>
        </p:spPr>
        <p:txBody>
          <a:bodyPr wrap="square" rtlCol="0">
            <a:spAutoFit/>
            <a:scene3d>
              <a:camera prst="orthographicFront"/>
              <a:lightRig rig="threePt" dir="t"/>
            </a:scene3d>
            <a:sp3d contourW="12700"/>
          </a:bodyPr>
          <a:lstStyle/>
          <a:p>
            <a:pPr algn="ctr" defTabSz="914309">
              <a:spcBef>
                <a:spcPts val="600"/>
              </a:spcBef>
              <a:defRPr/>
            </a:pPr>
            <a:r>
              <a:rPr lang="zh-CN" altLang="en-US" sz="4000" b="1" dirty="0">
                <a:solidFill>
                  <a:schemeClr val="bg1"/>
                </a:solidFill>
                <a:latin typeface="方正粗黑宋简体" panose="02000000000000000000" pitchFamily="2" charset="-122"/>
                <a:ea typeface="方正粗黑宋简体" panose="02000000000000000000" pitchFamily="2" charset="-122"/>
                <a:cs typeface="+mn-ea"/>
                <a:sym typeface="+mn-lt"/>
              </a:rPr>
              <a:t>他们有</a:t>
            </a:r>
            <a:r>
              <a:rPr lang="en-US" altLang="zh-CN" sz="4000" b="1" dirty="0">
                <a:solidFill>
                  <a:schemeClr val="bg1"/>
                </a:solidFill>
                <a:latin typeface="方正粗黑宋简体" panose="02000000000000000000" pitchFamily="2" charset="-122"/>
                <a:ea typeface="方正粗黑宋简体" panose="02000000000000000000" pitchFamily="2" charset="-122"/>
                <a:cs typeface="+mn-ea"/>
                <a:sym typeface="+mn-lt"/>
              </a:rPr>
              <a:t>16.8</a:t>
            </a:r>
            <a:r>
              <a:rPr lang="zh-CN" altLang="en-US" sz="4000" b="1" dirty="0">
                <a:solidFill>
                  <a:schemeClr val="bg1"/>
                </a:solidFill>
                <a:latin typeface="方正粗黑宋简体" panose="02000000000000000000" pitchFamily="2" charset="-122"/>
                <a:ea typeface="方正粗黑宋简体" panose="02000000000000000000" pitchFamily="2" charset="-122"/>
                <a:cs typeface="+mn-ea"/>
                <a:sym typeface="+mn-lt"/>
              </a:rPr>
              <a:t>万</a:t>
            </a:r>
            <a:r>
              <a:rPr lang="en-US" altLang="zh-CN" sz="4000" b="1" dirty="0">
                <a:solidFill>
                  <a:schemeClr val="bg1"/>
                </a:solidFill>
                <a:latin typeface="方正粗黑宋简体" panose="02000000000000000000" pitchFamily="2" charset="-122"/>
                <a:ea typeface="方正粗黑宋简体" panose="02000000000000000000" pitchFamily="2" charset="-122"/>
                <a:cs typeface="+mn-ea"/>
                <a:sym typeface="+mn-lt"/>
              </a:rPr>
              <a:t>kWh/</a:t>
            </a:r>
            <a:r>
              <a:rPr lang="zh-CN" altLang="en-US" sz="4000" b="1" dirty="0">
                <a:solidFill>
                  <a:schemeClr val="bg1"/>
                </a:solidFill>
                <a:latin typeface="方正粗黑宋简体" panose="02000000000000000000" pitchFamily="2" charset="-122"/>
                <a:ea typeface="方正粗黑宋简体" panose="02000000000000000000" pitchFamily="2" charset="-122"/>
                <a:cs typeface="+mn-ea"/>
                <a:sym typeface="+mn-lt"/>
              </a:rPr>
              <a:t>人</a:t>
            </a:r>
            <a:r>
              <a:rPr lang="en-US" altLang="zh-CN" sz="4000" b="1" dirty="0">
                <a:solidFill>
                  <a:schemeClr val="bg1"/>
                </a:solidFill>
                <a:latin typeface="方正粗黑宋简体" panose="02000000000000000000" pitchFamily="2" charset="-122"/>
                <a:ea typeface="方正粗黑宋简体" panose="02000000000000000000" pitchFamily="2" charset="-122"/>
                <a:cs typeface="+mn-ea"/>
                <a:sym typeface="+mn-lt"/>
              </a:rPr>
              <a:t>/</a:t>
            </a:r>
            <a:r>
              <a:rPr lang="zh-CN" altLang="en-US" sz="4000" b="1" dirty="0">
                <a:solidFill>
                  <a:schemeClr val="bg1"/>
                </a:solidFill>
                <a:latin typeface="方正粗黑宋简体" panose="02000000000000000000" pitchFamily="2" charset="-122"/>
                <a:ea typeface="方正粗黑宋简体" panose="02000000000000000000" pitchFamily="2" charset="-122"/>
                <a:cs typeface="+mn-ea"/>
                <a:sym typeface="+mn-lt"/>
              </a:rPr>
              <a:t>年的能耗！</a:t>
            </a:r>
            <a:endParaRPr lang="en-US" altLang="zh-CN" sz="4000" b="1" dirty="0">
              <a:solidFill>
                <a:schemeClr val="bg1"/>
              </a:solidFill>
              <a:latin typeface="方正粗黑宋简体" panose="02000000000000000000" pitchFamily="2" charset="-122"/>
              <a:ea typeface="方正粗黑宋简体" panose="02000000000000000000" pitchFamily="2" charset="-122"/>
              <a:cs typeface="+mn-ea"/>
              <a:sym typeface="+mn-lt"/>
            </a:endParaRPr>
          </a:p>
        </p:txBody>
      </p:sp>
      <p:pic>
        <p:nvPicPr>
          <p:cNvPr id="4" name="Studywithme｜史诗音乐｜震撼灵魂｜宏大浩瀚｜高品质高能量｜沉浸式历史向｜大气历史感｜星际穿 - 1.【Playlist】神级史诗｜浩瀚太空｜无人之地｜战争与和平｜星际交响曲(Av113312092199686,P1)">
            <a:hlinkClick r:id="" action="ppaction://media"/>
            <a:extLst>
              <a:ext uri="{FF2B5EF4-FFF2-40B4-BE49-F238E27FC236}">
                <a16:creationId xmlns:a16="http://schemas.microsoft.com/office/drawing/2014/main" id="{A34A3644-2F98-5842-3139-154100B66C57}"/>
              </a:ext>
            </a:extLst>
          </p:cNvPr>
          <p:cNvPicPr>
            <a:picLocks noChangeAspect="1"/>
          </p:cNvPicPr>
          <p:nvPr>
            <a:audioFile r:link="rId1"/>
            <p:extLst>
              <p:ext uri="{DAA4B4D4-6D71-4841-9C94-3DE7FCFB9230}">
                <p14:media xmlns:p14="http://schemas.microsoft.com/office/powerpoint/2010/main" r:embed="rId2">
                  <p14:trim st="83628"/>
                  <p14:fade in="1000"/>
                </p14:media>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555757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28">
                                            <p:txEl>
                                              <p:pRg st="0" end="0"/>
                                            </p:txEl>
                                          </p:spTgt>
                                        </p:tgtEl>
                                        <p:attrNameLst>
                                          <p:attrName>style.visibility</p:attrName>
                                        </p:attrNameLst>
                                      </p:cBhvr>
                                      <p:to>
                                        <p:strVal val="visible"/>
                                      </p:to>
                                    </p:set>
                                    <p:animEffect transition="in" filter="fade">
                                      <p:cBhvr>
                                        <p:cTn id="9" dur="500"/>
                                        <p:tgtEl>
                                          <p:spTgt spid="2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8">
                                            <p:txEl>
                                              <p:pRg st="1" end="1"/>
                                            </p:txEl>
                                          </p:spTgt>
                                        </p:tgtEl>
                                        <p:attrNameLst>
                                          <p:attrName>style.visibility</p:attrName>
                                        </p:attrNameLst>
                                      </p:cBhvr>
                                      <p:to>
                                        <p:strVal val="visible"/>
                                      </p:to>
                                    </p:set>
                                    <p:animEffect transition="in" filter="fade">
                                      <p:cBhvr>
                                        <p:cTn id="14" dur="500"/>
                                        <p:tgtEl>
                                          <p:spTgt spid="2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animEffect transition="in" filter="fade">
                                      <p:cBhvr>
                                        <p:cTn id="19" dur="500"/>
                                        <p:tgtEl>
                                          <p:spTgt spid="28">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 showWhenStopped="0">
                <p:cTn id="25" fill="hold" display="0">
                  <p:stCondLst>
                    <p:cond delay="indefinite"/>
                  </p:stCondLst>
                  <p:endCondLst>
                    <p:cond evt="onStopAudio" delay="0">
                      <p:tgtEl>
                        <p:sldTgt/>
                      </p:tgtEl>
                    </p:cond>
                  </p:endCondLst>
                </p:cTn>
                <p:tgtEl>
                  <p:spTgt spid="4"/>
                </p:tgtEl>
              </p:cMediaNode>
            </p:audio>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0E5A0-988B-EB4F-7826-36C8DD30BB1C}"/>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A255BBBF-8B92-0E56-9C54-482B8AF84618}"/>
              </a:ext>
            </a:extLst>
          </p:cNvPr>
          <p:cNvSpPr txBox="1"/>
          <p:nvPr/>
        </p:nvSpPr>
        <p:spPr>
          <a:xfrm>
            <a:off x="4362196" y="352436"/>
            <a:ext cx="3467616"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人群</a:t>
            </a:r>
            <a:r>
              <a:rPr lang="en-US" altLang="zh-CN" sz="3200" b="1" dirty="0">
                <a:latin typeface="方正牛黑 简 ExtraBold" panose="02000900000000000000" pitchFamily="2" charset="-122"/>
                <a:ea typeface="方正牛黑 简 ExtraBold" panose="02000900000000000000" pitchFamily="2" charset="-122"/>
                <a:cs typeface="+mn-ea"/>
                <a:sym typeface="+mn-lt"/>
              </a:rPr>
              <a:t>——</a:t>
            </a:r>
            <a:r>
              <a:rPr lang="zh-CN" altLang="en-US" sz="3200" b="1" dirty="0">
                <a:latin typeface="方正牛黑 简 ExtraBold" panose="02000900000000000000" pitchFamily="2" charset="-122"/>
                <a:ea typeface="方正牛黑 简 ExtraBold" panose="02000900000000000000" pitchFamily="2" charset="-122"/>
                <a:cs typeface="+mn-ea"/>
                <a:sym typeface="+mn-lt"/>
              </a:rPr>
              <a:t>分配制度</a:t>
            </a:r>
          </a:p>
        </p:txBody>
      </p:sp>
      <p:sp>
        <p:nvSpPr>
          <p:cNvPr id="3" name="文本框 2">
            <a:extLst>
              <a:ext uri="{FF2B5EF4-FFF2-40B4-BE49-F238E27FC236}">
                <a16:creationId xmlns:a16="http://schemas.microsoft.com/office/drawing/2014/main" id="{966CDCF0-290B-7FCF-0D01-C62C96A14EEE}"/>
              </a:ext>
            </a:extLst>
          </p:cNvPr>
          <p:cNvSpPr txBox="1"/>
          <p:nvPr/>
        </p:nvSpPr>
        <p:spPr>
          <a:xfrm>
            <a:off x="274319" y="1084931"/>
            <a:ext cx="5977468" cy="5262979"/>
          </a:xfrm>
          <a:prstGeom prst="rect">
            <a:avLst/>
          </a:prstGeom>
          <a:noFill/>
        </p:spPr>
        <p:txBody>
          <a:bodyPr wrap="square">
            <a:spAutoFit/>
          </a:bodyPr>
          <a:lstStyle/>
          <a:p>
            <a:r>
              <a:rPr lang="en-US" altLang="zh-CN" sz="2400" dirty="0">
                <a:latin typeface="方正粗黑宋简体" panose="02000000000000000000" pitchFamily="2" charset="-122"/>
                <a:ea typeface="方正粗黑宋简体" panose="02000000000000000000" pitchFamily="2" charset="-122"/>
              </a:rPr>
              <a:t>Example</a:t>
            </a:r>
            <a:r>
              <a:rPr lang="zh-CN" altLang="en-US" sz="2400" dirty="0">
                <a:latin typeface="方正粗黑宋简体" panose="02000000000000000000" pitchFamily="2" charset="-122"/>
                <a:ea typeface="方正粗黑宋简体" panose="02000000000000000000" pitchFamily="2" charset="-122"/>
              </a:rPr>
              <a:t>：</a:t>
            </a:r>
            <a:endParaRPr lang="en-US" altLang="zh-CN" sz="2400" dirty="0">
              <a:latin typeface="方正粗黑宋简体" panose="02000000000000000000" pitchFamily="2" charset="-122"/>
              <a:ea typeface="方正粗黑宋简体" panose="02000000000000000000" pitchFamily="2" charset="-122"/>
            </a:endParaRPr>
          </a:p>
          <a:p>
            <a:r>
              <a:rPr lang="zh-CN" altLang="en-US" sz="2400" dirty="0">
                <a:latin typeface="方正粗黑宋简体" panose="02000000000000000000" pitchFamily="2" charset="-122"/>
                <a:ea typeface="方正粗黑宋简体" panose="02000000000000000000" pitchFamily="2" charset="-122"/>
              </a:rPr>
              <a:t>        比如说一个房间 </a:t>
            </a:r>
            <a:endParaRPr lang="en-US" altLang="zh-CN" sz="2400" dirty="0">
              <a:latin typeface="方正粗黑宋简体" panose="02000000000000000000" pitchFamily="2" charset="-122"/>
              <a:ea typeface="方正粗黑宋简体" panose="02000000000000000000" pitchFamily="2" charset="-122"/>
            </a:endParaRPr>
          </a:p>
          <a:p>
            <a:r>
              <a:rPr lang="zh-CN" altLang="en-US" sz="2400" dirty="0">
                <a:latin typeface="方正粗黑宋简体" panose="02000000000000000000" pitchFamily="2" charset="-122"/>
                <a:ea typeface="方正粗黑宋简体" panose="02000000000000000000" pitchFamily="2" charset="-122"/>
              </a:rPr>
              <a:t>        里面的床，电脑等是完全公有设备，换房间也不能带走</a:t>
            </a:r>
            <a:endParaRPr lang="en-US" altLang="zh-CN" sz="2400" dirty="0">
              <a:latin typeface="方正粗黑宋简体" panose="02000000000000000000" pitchFamily="2" charset="-122"/>
              <a:ea typeface="方正粗黑宋简体" panose="02000000000000000000" pitchFamily="2" charset="-122"/>
            </a:endParaRPr>
          </a:p>
          <a:p>
            <a:r>
              <a:rPr lang="zh-CN" altLang="en-US" sz="2400" dirty="0">
                <a:latin typeface="方正粗黑宋简体" panose="02000000000000000000" pitchFamily="2" charset="-122"/>
                <a:ea typeface="方正粗黑宋简体" panose="02000000000000000000" pitchFamily="2" charset="-122"/>
              </a:rPr>
              <a:t>        床单，水杯之类的是长期使用（比如申请了二十年或一百年），使用权归房间主人这一个自然人所有，可以带走 </a:t>
            </a:r>
            <a:endParaRPr lang="en-US" altLang="zh-CN" sz="2400" dirty="0">
              <a:latin typeface="方正粗黑宋简体" panose="02000000000000000000" pitchFamily="2" charset="-122"/>
              <a:ea typeface="方正粗黑宋简体" panose="02000000000000000000" pitchFamily="2" charset="-122"/>
            </a:endParaRPr>
          </a:p>
          <a:p>
            <a:r>
              <a:rPr lang="zh-CN" altLang="en-US" sz="2400" dirty="0">
                <a:latin typeface="方正粗黑宋简体" panose="02000000000000000000" pitchFamily="2" charset="-122"/>
                <a:ea typeface="方正粗黑宋简体" panose="02000000000000000000" pitchFamily="2" charset="-122"/>
              </a:rPr>
              <a:t>        他自己画了一幅画，然后得上报，上报之后默认属于他长期占有，同时获得对于这幅画的产权，但赠予别人需要通过</a:t>
            </a:r>
            <a:endParaRPr lang="en-US" altLang="zh-CN" sz="2400" dirty="0">
              <a:latin typeface="方正粗黑宋简体" panose="02000000000000000000" pitchFamily="2" charset="-122"/>
              <a:ea typeface="方正粗黑宋简体" panose="02000000000000000000" pitchFamily="2" charset="-122"/>
            </a:endParaRPr>
          </a:p>
          <a:p>
            <a:r>
              <a:rPr lang="zh-CN" altLang="en-US" sz="2400" dirty="0">
                <a:latin typeface="方正粗黑宋简体" panose="02000000000000000000" pitchFamily="2" charset="-122"/>
                <a:ea typeface="方正粗黑宋简体" panose="02000000000000000000" pitchFamily="2" charset="-122"/>
              </a:rPr>
              <a:t>        这个最后一条主要是防止私下交易 （一旦私下交易，就会有商品交换，就会有财富积累，就会有贫富分化，</a:t>
            </a:r>
            <a:endParaRPr lang="en-US" altLang="zh-CN" sz="2400" dirty="0">
              <a:latin typeface="方正粗黑宋简体" panose="02000000000000000000" pitchFamily="2" charset="-122"/>
              <a:ea typeface="方正粗黑宋简体" panose="02000000000000000000" pitchFamily="2" charset="-122"/>
            </a:endParaRPr>
          </a:p>
          <a:p>
            <a:endParaRPr lang="zh-CN" altLang="en-US" sz="2400" dirty="0">
              <a:latin typeface="方正粗黑宋简体" panose="02000000000000000000" pitchFamily="2" charset="-122"/>
              <a:ea typeface="方正粗黑宋简体" panose="02000000000000000000" pitchFamily="2" charset="-122"/>
            </a:endParaRPr>
          </a:p>
        </p:txBody>
      </p:sp>
      <p:sp>
        <p:nvSpPr>
          <p:cNvPr id="5" name="文本框 4">
            <a:extLst>
              <a:ext uri="{FF2B5EF4-FFF2-40B4-BE49-F238E27FC236}">
                <a16:creationId xmlns:a16="http://schemas.microsoft.com/office/drawing/2014/main" id="{9939E608-6FAB-E9C0-495B-A5881D7037FF}"/>
              </a:ext>
            </a:extLst>
          </p:cNvPr>
          <p:cNvSpPr txBox="1"/>
          <p:nvPr/>
        </p:nvSpPr>
        <p:spPr>
          <a:xfrm>
            <a:off x="6719146" y="1084931"/>
            <a:ext cx="4975014" cy="4524315"/>
          </a:xfrm>
          <a:prstGeom prst="rect">
            <a:avLst/>
          </a:prstGeom>
          <a:noFill/>
        </p:spPr>
        <p:txBody>
          <a:bodyPr wrap="square">
            <a:spAutoFit/>
          </a:bodyPr>
          <a:lstStyle/>
          <a:p>
            <a:r>
              <a:rPr lang="zh-CN" altLang="en-US" sz="2400" dirty="0">
                <a:latin typeface="方正粗黑宋简体" panose="02000000000000000000" pitchFamily="2" charset="-122"/>
                <a:ea typeface="方正粗黑宋简体" panose="02000000000000000000" pitchFamily="2" charset="-122"/>
              </a:rPr>
              <a:t>        我想出来的东西大概就分这三类，完全公有（因为他住这个房间的一年里对于整个房间有一年使用权所以同时对电脑有一年使用权）的，长期使用的，和自己创造长期使用</a:t>
            </a:r>
            <a:endParaRPr lang="en-US" altLang="zh-CN" sz="2400" dirty="0">
              <a:latin typeface="方正粗黑宋简体" panose="02000000000000000000" pitchFamily="2" charset="-122"/>
              <a:ea typeface="方正粗黑宋简体" panose="02000000000000000000" pitchFamily="2" charset="-122"/>
            </a:endParaRPr>
          </a:p>
          <a:p>
            <a:r>
              <a:rPr lang="zh-CN" altLang="en-US" sz="2400" dirty="0">
                <a:latin typeface="方正粗黑宋简体" panose="02000000000000000000" pitchFamily="2" charset="-122"/>
                <a:ea typeface="方正粗黑宋简体" panose="02000000000000000000" pitchFamily="2" charset="-122"/>
              </a:rPr>
              <a:t>        然后再有一个就是所有的交换都是通过中央来的，所谓“使用权”只对于一个自然人，他人不对该物品占有使用权，如果使用他人有使用权的物品就是违规</a:t>
            </a:r>
            <a:endParaRPr lang="en-US" altLang="zh-CN" sz="2400" dirty="0">
              <a:latin typeface="方正粗黑宋简体" panose="02000000000000000000" pitchFamily="2" charset="-122"/>
              <a:ea typeface="方正粗黑宋简体" panose="02000000000000000000" pitchFamily="2" charset="-122"/>
            </a:endParaRPr>
          </a:p>
          <a:p>
            <a:r>
              <a:rPr lang="zh-CN" altLang="en-US" sz="2400" dirty="0">
                <a:latin typeface="方正粗黑宋简体" panose="02000000000000000000" pitchFamily="2" charset="-122"/>
                <a:ea typeface="方正粗黑宋简体" panose="02000000000000000000" pitchFamily="2" charset="-122"/>
              </a:rPr>
              <a:t>        申请交给</a:t>
            </a:r>
            <a:r>
              <a:rPr lang="en-US" altLang="zh-CN" sz="2400" dirty="0">
                <a:latin typeface="方正粗黑宋简体" panose="02000000000000000000" pitchFamily="2" charset="-122"/>
                <a:ea typeface="方正粗黑宋简体" panose="02000000000000000000" pitchFamily="2" charset="-122"/>
              </a:rPr>
              <a:t>AI</a:t>
            </a:r>
            <a:r>
              <a:rPr lang="zh-CN" altLang="en-US" sz="2400" dirty="0">
                <a:latin typeface="方正粗黑宋简体" panose="02000000000000000000" pitchFamily="2" charset="-122"/>
                <a:ea typeface="方正粗黑宋简体" panose="02000000000000000000" pitchFamily="2" charset="-122"/>
              </a:rPr>
              <a:t>决断</a:t>
            </a:r>
          </a:p>
        </p:txBody>
      </p:sp>
    </p:spTree>
    <p:extLst>
      <p:ext uri="{BB962C8B-B14F-4D97-AF65-F5344CB8AC3E}">
        <p14:creationId xmlns:p14="http://schemas.microsoft.com/office/powerpoint/2010/main" val="11812316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fade">
                                      <p:cBhvr>
                                        <p:cTn id="4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BD711-67DA-7D63-600C-EF241DDDB5C5}"/>
            </a:ext>
          </a:extLst>
        </p:cNvPr>
        <p:cNvGrpSpPr/>
        <p:nvPr/>
      </p:nvGrpSpPr>
      <p:grpSpPr>
        <a:xfrm>
          <a:off x="0" y="0"/>
          <a:ext cx="0" cy="0"/>
          <a:chOff x="0" y="0"/>
          <a:chExt cx="0" cy="0"/>
        </a:xfrm>
      </p:grpSpPr>
      <p:sp>
        <p:nvSpPr>
          <p:cNvPr id="72" name="直角三角形 71">
            <a:extLst>
              <a:ext uri="{FF2B5EF4-FFF2-40B4-BE49-F238E27FC236}">
                <a16:creationId xmlns:a16="http://schemas.microsoft.com/office/drawing/2014/main" id="{33404A26-07FB-4241-50E1-6D4D62868131}"/>
              </a:ext>
            </a:extLst>
          </p:cNvPr>
          <p:cNvSpPr/>
          <p:nvPr/>
        </p:nvSpPr>
        <p:spPr>
          <a:xfrm rot="5400000">
            <a:off x="1588" y="-1"/>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1" name="直角三角形 70">
            <a:extLst>
              <a:ext uri="{FF2B5EF4-FFF2-40B4-BE49-F238E27FC236}">
                <a16:creationId xmlns:a16="http://schemas.microsoft.com/office/drawing/2014/main" id="{711BD51D-EA4E-D3AC-B9B5-70EC9F6159C9}"/>
              </a:ext>
            </a:extLst>
          </p:cNvPr>
          <p:cNvSpPr/>
          <p:nvPr/>
        </p:nvSpPr>
        <p:spPr>
          <a:xfrm rot="16200000">
            <a:off x="8689233" y="3356819"/>
            <a:ext cx="3501180" cy="35011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 name="直角三角形 1">
            <a:extLst>
              <a:ext uri="{FF2B5EF4-FFF2-40B4-BE49-F238E27FC236}">
                <a16:creationId xmlns:a16="http://schemas.microsoft.com/office/drawing/2014/main" id="{0CD1BEC7-0460-4D61-992C-D50E858F49E1}"/>
              </a:ext>
            </a:extLst>
          </p:cNvPr>
          <p:cNvSpPr/>
          <p:nvPr/>
        </p:nvSpPr>
        <p:spPr>
          <a:xfrm rot="5400000">
            <a:off x="1588" y="0"/>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0" name="直角三角形 69">
            <a:extLst>
              <a:ext uri="{FF2B5EF4-FFF2-40B4-BE49-F238E27FC236}">
                <a16:creationId xmlns:a16="http://schemas.microsoft.com/office/drawing/2014/main" id="{FAC758A5-07AB-B720-577E-B6CCD433CBAD}"/>
              </a:ext>
            </a:extLst>
          </p:cNvPr>
          <p:cNvSpPr/>
          <p:nvPr/>
        </p:nvSpPr>
        <p:spPr>
          <a:xfrm rot="16200000">
            <a:off x="9120547" y="3788134"/>
            <a:ext cx="3069865" cy="3069865"/>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平行四边形 2">
            <a:extLst>
              <a:ext uri="{FF2B5EF4-FFF2-40B4-BE49-F238E27FC236}">
                <a16:creationId xmlns:a16="http://schemas.microsoft.com/office/drawing/2014/main" id="{39FFA68D-DB2C-4EC1-058C-740E14AC1A8D}"/>
              </a:ext>
            </a:extLst>
          </p:cNvPr>
          <p:cNvSpPr/>
          <p:nvPr/>
        </p:nvSpPr>
        <p:spPr>
          <a:xfrm>
            <a:off x="1781419" y="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3" name="平行四边形 72">
            <a:extLst>
              <a:ext uri="{FF2B5EF4-FFF2-40B4-BE49-F238E27FC236}">
                <a16:creationId xmlns:a16="http://schemas.microsoft.com/office/drawing/2014/main" id="{2D0A0A02-D1D6-5D11-7B34-A3821E51930E}"/>
              </a:ext>
            </a:extLst>
          </p:cNvPr>
          <p:cNvSpPr/>
          <p:nvPr/>
        </p:nvSpPr>
        <p:spPr>
          <a:xfrm>
            <a:off x="-2438922" y="1167126"/>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4" name="平行四边形 73">
            <a:extLst>
              <a:ext uri="{FF2B5EF4-FFF2-40B4-BE49-F238E27FC236}">
                <a16:creationId xmlns:a16="http://schemas.microsoft.com/office/drawing/2014/main" id="{8CEAF854-A44F-37AF-2753-EA06FAEB1223}"/>
              </a:ext>
            </a:extLst>
          </p:cNvPr>
          <p:cNvSpPr/>
          <p:nvPr/>
        </p:nvSpPr>
        <p:spPr>
          <a:xfrm>
            <a:off x="11681703" y="2998581"/>
            <a:ext cx="3048130" cy="2818139"/>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5" name="平行四边形 74">
            <a:extLst>
              <a:ext uri="{FF2B5EF4-FFF2-40B4-BE49-F238E27FC236}">
                <a16:creationId xmlns:a16="http://schemas.microsoft.com/office/drawing/2014/main" id="{75580B49-9083-1717-1061-9201CEA43BDE}"/>
              </a:ext>
            </a:extLst>
          </p:cNvPr>
          <p:cNvSpPr/>
          <p:nvPr/>
        </p:nvSpPr>
        <p:spPr>
          <a:xfrm>
            <a:off x="7497122" y="5167086"/>
            <a:ext cx="2910426" cy="1701334"/>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a:extLst>
              <a:ext uri="{FF2B5EF4-FFF2-40B4-BE49-F238E27FC236}">
                <a16:creationId xmlns:a16="http://schemas.microsoft.com/office/drawing/2014/main" id="{33CCB0E6-E564-A0E4-96AD-385D894A193C}"/>
              </a:ext>
            </a:extLst>
          </p:cNvPr>
          <p:cNvSpPr txBox="1"/>
          <p:nvPr/>
        </p:nvSpPr>
        <p:spPr>
          <a:xfrm>
            <a:off x="2705099" y="5189074"/>
            <a:ext cx="6781801" cy="564385"/>
          </a:xfrm>
          <a:prstGeom prst="rect">
            <a:avLst/>
          </a:prstGeom>
          <a:noFill/>
        </p:spPr>
        <p:txBody>
          <a:bodyPr wrap="square" rtlCol="0">
            <a:spAutoFit/>
            <a:scene3d>
              <a:camera prst="orthographicFront"/>
              <a:lightRig rig="threePt" dir="t"/>
            </a:scene3d>
            <a:sp3d contourW="12700"/>
          </a:bodyPr>
          <a:lstStyle/>
          <a:p>
            <a:pPr algn="ctr">
              <a:lnSpc>
                <a:spcPct val="114000"/>
              </a:lnSpc>
              <a:defRPr/>
            </a:pPr>
            <a:r>
              <a:rPr lang="zh-CN" altLang="en-US" sz="2800" dirty="0">
                <a:solidFill>
                  <a:schemeClr val="tx1">
                    <a:lumMod val="75000"/>
                    <a:lumOff val="25000"/>
                  </a:schemeClr>
                </a:solidFill>
                <a:latin typeface="方正粗黑宋简体" panose="02000000000000000000" pitchFamily="2" charset="-122"/>
                <a:ea typeface="方正粗黑宋简体" panose="02000000000000000000" pitchFamily="2" charset="-122"/>
                <a:cs typeface="+mn-ea"/>
                <a:sym typeface="+mn-lt"/>
              </a:rPr>
              <a:t>中期答辩 </a:t>
            </a:r>
            <a:r>
              <a:rPr lang="en-US" altLang="zh-CN" sz="2800" dirty="0">
                <a:solidFill>
                  <a:schemeClr val="tx1">
                    <a:lumMod val="75000"/>
                    <a:lumOff val="25000"/>
                  </a:schemeClr>
                </a:solidFill>
                <a:latin typeface="方正粗黑宋简体" panose="02000000000000000000" pitchFamily="2" charset="-122"/>
                <a:ea typeface="方正粗黑宋简体" panose="02000000000000000000" pitchFamily="2" charset="-122"/>
                <a:cs typeface="+mn-ea"/>
                <a:sym typeface="+mn-lt"/>
              </a:rPr>
              <a:t>2025.11.10</a:t>
            </a:r>
            <a:endParaRPr kumimoji="0" lang="en-US" altLang="zh-CN" sz="2800" i="0" u="none" strike="noStrike" kern="1200" cap="none" spc="0" normalizeH="0" baseline="0" noProof="0" dirty="0">
              <a:ln>
                <a:noFill/>
              </a:ln>
              <a:solidFill>
                <a:schemeClr val="tx1">
                  <a:lumMod val="75000"/>
                  <a:lumOff val="25000"/>
                </a:schemeClr>
              </a:solidFill>
              <a:effectLst/>
              <a:uLnTx/>
              <a:uFillTx/>
              <a:latin typeface="方正粗黑宋简体" panose="02000000000000000000" pitchFamily="2" charset="-122"/>
              <a:ea typeface="方正粗黑宋简体" panose="02000000000000000000" pitchFamily="2" charset="-122"/>
              <a:cs typeface="+mn-ea"/>
              <a:sym typeface="+mn-lt"/>
            </a:endParaRPr>
          </a:p>
        </p:txBody>
      </p:sp>
      <p:sp>
        <p:nvSpPr>
          <p:cNvPr id="5" name="2">
            <a:extLst>
              <a:ext uri="{FF2B5EF4-FFF2-40B4-BE49-F238E27FC236}">
                <a16:creationId xmlns:a16="http://schemas.microsoft.com/office/drawing/2014/main" id="{9E6117DC-C529-AD8D-3382-28FF3DECCDD1}"/>
              </a:ext>
            </a:extLst>
          </p:cNvPr>
          <p:cNvSpPr txBox="1"/>
          <p:nvPr>
            <p:custDataLst>
              <p:tags r:id="rId2"/>
            </p:custDataLst>
          </p:nvPr>
        </p:nvSpPr>
        <p:spPr>
          <a:xfrm>
            <a:off x="1714654" y="3871146"/>
            <a:ext cx="8870317" cy="1317928"/>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en-US" altLang="zh-CN" sz="8000" b="1" spc="600" dirty="0">
                <a:gradFill>
                  <a:gsLst>
                    <a:gs pos="0">
                      <a:srgbClr val="0070C0"/>
                    </a:gs>
                    <a:gs pos="74000">
                      <a:srgbClr val="002060"/>
                    </a:gs>
                    <a:gs pos="89000">
                      <a:srgbClr val="00B0F0"/>
                    </a:gs>
                    <a:gs pos="100000">
                      <a:srgbClr val="7030A0"/>
                    </a:gs>
                  </a:gsLst>
                  <a:lin ang="0" scaled="1"/>
                </a:gradFill>
                <a:latin typeface="方正字迹-龙吟体 简" panose="02000500000000000000" pitchFamily="2" charset="-122"/>
                <a:ea typeface="方正字迹-龙吟体 简" panose="02000500000000000000" pitchFamily="2" charset="-122"/>
                <a:cs typeface="+mn-ea"/>
                <a:sym typeface="+mn-lt"/>
              </a:rPr>
              <a:t>Project. </a:t>
            </a:r>
            <a:r>
              <a:rPr lang="zh-CN" altLang="en-US" sz="8000" b="1" spc="600" dirty="0">
                <a:gradFill>
                  <a:gsLst>
                    <a:gs pos="0">
                      <a:srgbClr val="0070C0"/>
                    </a:gs>
                    <a:gs pos="74000">
                      <a:srgbClr val="002060"/>
                    </a:gs>
                    <a:gs pos="89000">
                      <a:srgbClr val="00B0F0"/>
                    </a:gs>
                    <a:gs pos="100000">
                      <a:srgbClr val="7030A0"/>
                    </a:gs>
                  </a:gsLst>
                  <a:lin ang="0" scaled="1"/>
                </a:gradFill>
                <a:latin typeface="方正字迹-龙吟体 简" panose="02000500000000000000" pitchFamily="2" charset="-122"/>
                <a:ea typeface="方正字迹-龙吟体 简" panose="02000500000000000000" pitchFamily="2" charset="-122"/>
                <a:cs typeface="+mn-ea"/>
                <a:sym typeface="+mn-lt"/>
              </a:rPr>
              <a:t>日轮之冕</a:t>
            </a:r>
          </a:p>
        </p:txBody>
      </p:sp>
      <p:pic>
        <p:nvPicPr>
          <p:cNvPr id="8" name="图片 7" descr="图片包含 徽标&#10;&#10;AI 生成的内容可能不正确。">
            <a:extLst>
              <a:ext uri="{FF2B5EF4-FFF2-40B4-BE49-F238E27FC236}">
                <a16:creationId xmlns:a16="http://schemas.microsoft.com/office/drawing/2014/main" id="{F4F4A318-90CF-3578-B42E-C7226AB5D806}"/>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7278" b="73164" l="8203" r="90000">
                        <a14:foregroundMark x1="8906" y1="54887" x2="8906" y2="54887"/>
                        <a14:foregroundMark x1="10078" y1="54887" x2="8359" y2="54887"/>
                        <a14:foregroundMark x1="48359" y1="29266" x2="48359" y2="29266"/>
                        <a14:foregroundMark x1="48828" y1="29321" x2="48828" y2="29321"/>
                        <a14:foregroundMark x1="48750" y1="27278" x2="49219" y2="27278"/>
                      </a14:backgroundRemoval>
                    </a14:imgEffect>
                  </a14:imgLayer>
                </a14:imgProps>
              </a:ext>
              <a:ext uri="{28A0092B-C50C-407E-A947-70E740481C1C}">
                <a14:useLocalDpi xmlns:a14="http://schemas.microsoft.com/office/drawing/2010/main" val="0"/>
              </a:ext>
            </a:extLst>
          </a:blip>
          <a:srcRect t="25463" b="21462"/>
          <a:stretch>
            <a:fillRect/>
          </a:stretch>
        </p:blipFill>
        <p:spPr>
          <a:xfrm>
            <a:off x="3470176" y="660729"/>
            <a:ext cx="4847178" cy="3639902"/>
          </a:xfrm>
          <a:prstGeom prst="rect">
            <a:avLst/>
          </a:prstGeom>
        </p:spPr>
      </p:pic>
    </p:spTree>
    <p:custDataLst>
      <p:tags r:id="rId1"/>
    </p:custDataLst>
    <p:extLst>
      <p:ext uri="{BB962C8B-B14F-4D97-AF65-F5344CB8AC3E}">
        <p14:creationId xmlns:p14="http://schemas.microsoft.com/office/powerpoint/2010/main" val="94890385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3E2B8-502E-6FC3-2C89-00894290E2AC}"/>
            </a:ext>
          </a:extLst>
        </p:cNvPr>
        <p:cNvGrpSpPr/>
        <p:nvPr/>
      </p:nvGrpSpPr>
      <p:grpSpPr>
        <a:xfrm>
          <a:off x="0" y="0"/>
          <a:ext cx="0" cy="0"/>
          <a:chOff x="0" y="0"/>
          <a:chExt cx="0" cy="0"/>
        </a:xfrm>
      </p:grpSpPr>
      <p:pic>
        <p:nvPicPr>
          <p:cNvPr id="2" name="图片 1" descr="卡通人物&#10;&#10;AI 生成的内容可能不正确。">
            <a:extLst>
              <a:ext uri="{FF2B5EF4-FFF2-40B4-BE49-F238E27FC236}">
                <a16:creationId xmlns:a16="http://schemas.microsoft.com/office/drawing/2014/main" id="{45921D21-FA89-68E1-14CF-7E4B242098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42604" cy="6917267"/>
          </a:xfrm>
          <a:prstGeom prst="rect">
            <a:avLst/>
          </a:prstGeom>
        </p:spPr>
      </p:pic>
      <p:sp>
        <p:nvSpPr>
          <p:cNvPr id="28" name="文本框 27">
            <a:extLst>
              <a:ext uri="{FF2B5EF4-FFF2-40B4-BE49-F238E27FC236}">
                <a16:creationId xmlns:a16="http://schemas.microsoft.com/office/drawing/2014/main" id="{333F19FA-2E38-2F86-281A-99C109BEC977}"/>
              </a:ext>
            </a:extLst>
          </p:cNvPr>
          <p:cNvSpPr txBox="1"/>
          <p:nvPr/>
        </p:nvSpPr>
        <p:spPr>
          <a:xfrm>
            <a:off x="927928" y="877370"/>
            <a:ext cx="2348720" cy="523220"/>
          </a:xfrm>
          <a:prstGeom prst="rect">
            <a:avLst/>
          </a:prstGeom>
          <a:noFill/>
        </p:spPr>
        <p:txBody>
          <a:bodyPr wrap="none" rtlCol="0">
            <a:spAutoFit/>
            <a:scene3d>
              <a:camera prst="orthographicFront"/>
              <a:lightRig rig="threePt" dir="t"/>
            </a:scene3d>
            <a:sp3d contourW="12700"/>
          </a:bodyPr>
          <a:lstStyle/>
          <a:p>
            <a:pPr defTabSz="914309">
              <a:defRPr/>
            </a:pPr>
            <a:r>
              <a:rPr lang="zh-CN" altLang="en-US" sz="2800" b="1" dirty="0">
                <a:solidFill>
                  <a:schemeClr val="bg1"/>
                </a:solidFill>
                <a:latin typeface="方正粗黑宋简体" panose="02000000000000000000" pitchFamily="2" charset="-122"/>
                <a:ea typeface="方正粗黑宋简体" panose="02000000000000000000" pitchFamily="2" charset="-122"/>
                <a:cs typeface="+mn-ea"/>
                <a:sym typeface="+mn-lt"/>
              </a:rPr>
              <a:t>欢迎来到</a:t>
            </a:r>
            <a:r>
              <a:rPr lang="en-US" altLang="zh-CN" sz="2800" b="1" dirty="0">
                <a:solidFill>
                  <a:schemeClr val="bg1"/>
                </a:solidFill>
                <a:latin typeface="方正粗黑宋简体" panose="02000000000000000000" pitchFamily="2" charset="-122"/>
                <a:ea typeface="方正粗黑宋简体" panose="02000000000000000000" pitchFamily="2" charset="-122"/>
                <a:cs typeface="+mn-ea"/>
                <a:sym typeface="+mn-lt"/>
              </a:rPr>
              <a:t>——</a:t>
            </a:r>
            <a:endParaRPr lang="zh-CN" altLang="en-US" sz="2800" b="1" dirty="0">
              <a:solidFill>
                <a:schemeClr val="bg1"/>
              </a:solidFill>
              <a:latin typeface="方正粗黑宋简体" panose="02000000000000000000" pitchFamily="2" charset="-122"/>
              <a:ea typeface="方正粗黑宋简体" panose="02000000000000000000" pitchFamily="2" charset="-122"/>
              <a:cs typeface="+mn-ea"/>
              <a:sym typeface="+mn-lt"/>
            </a:endParaRPr>
          </a:p>
        </p:txBody>
      </p:sp>
      <p:sp>
        <p:nvSpPr>
          <p:cNvPr id="3" name="文本框 2">
            <a:extLst>
              <a:ext uri="{FF2B5EF4-FFF2-40B4-BE49-F238E27FC236}">
                <a16:creationId xmlns:a16="http://schemas.microsoft.com/office/drawing/2014/main" id="{7AF301BF-E032-CE6F-1105-5A9047BCFBF7}"/>
              </a:ext>
            </a:extLst>
          </p:cNvPr>
          <p:cNvSpPr txBox="1"/>
          <p:nvPr/>
        </p:nvSpPr>
        <p:spPr>
          <a:xfrm>
            <a:off x="2461030" y="2321004"/>
            <a:ext cx="7269939" cy="2215991"/>
          </a:xfrm>
          <a:prstGeom prst="rect">
            <a:avLst/>
          </a:prstGeom>
          <a:noFill/>
          <a:effectLst>
            <a:glow rad="698500">
              <a:schemeClr val="bg1">
                <a:alpha val="40000"/>
              </a:schemeClr>
            </a:glow>
          </a:effectLst>
        </p:spPr>
        <p:txBody>
          <a:bodyPr wrap="none" rtlCol="0">
            <a:spAutoFit/>
            <a:scene3d>
              <a:camera prst="orthographicFront"/>
              <a:lightRig rig="threePt" dir="t"/>
            </a:scene3d>
            <a:sp3d contourW="12700"/>
          </a:bodyPr>
          <a:lstStyle/>
          <a:p>
            <a:pPr defTabSz="914309">
              <a:defRPr/>
            </a:pPr>
            <a:r>
              <a:rPr lang="zh-CN" altLang="en-US" sz="13800" b="1" dirty="0">
                <a:solidFill>
                  <a:schemeClr val="bg1"/>
                </a:solidFill>
                <a:latin typeface="方正字迹-龙吟体 简" panose="02000500000000000000" pitchFamily="2" charset="-122"/>
                <a:ea typeface="方正字迹-龙吟体 简" panose="02000500000000000000" pitchFamily="2" charset="-122"/>
                <a:cs typeface="+mn-ea"/>
                <a:sym typeface="+mn-lt"/>
              </a:rPr>
              <a:t>日轮之冕</a:t>
            </a:r>
          </a:p>
        </p:txBody>
      </p:sp>
      <p:sp>
        <p:nvSpPr>
          <p:cNvPr id="7" name="文本框 6">
            <a:extLst>
              <a:ext uri="{FF2B5EF4-FFF2-40B4-BE49-F238E27FC236}">
                <a16:creationId xmlns:a16="http://schemas.microsoft.com/office/drawing/2014/main" id="{C5136C14-B360-01ED-31C2-B5B45EC82A24}"/>
              </a:ext>
            </a:extLst>
          </p:cNvPr>
          <p:cNvSpPr txBox="1"/>
          <p:nvPr/>
        </p:nvSpPr>
        <p:spPr>
          <a:xfrm>
            <a:off x="752637" y="5457409"/>
            <a:ext cx="7382932" cy="1026948"/>
          </a:xfrm>
          <a:prstGeom prst="rect">
            <a:avLst/>
          </a:prstGeom>
          <a:noFill/>
        </p:spPr>
        <p:txBody>
          <a:bodyPr wrap="square">
            <a:spAutoFit/>
          </a:bodyPr>
          <a:lstStyle/>
          <a:p>
            <a:pPr>
              <a:lnSpc>
                <a:spcPct val="115000"/>
              </a:lnSpc>
              <a:spcAft>
                <a:spcPts val="800"/>
              </a:spcAft>
              <a:buNone/>
            </a:pPr>
            <a:r>
              <a:rPr lang="zh-CN" altLang="zh-CN" sz="2400" kern="100" dirty="0">
                <a:solidFill>
                  <a:schemeClr val="bg1"/>
                </a:solidFill>
                <a:effectLst/>
                <a:latin typeface="方正粗黑宋简体" panose="02000000000000000000" pitchFamily="2" charset="-122"/>
                <a:ea typeface="方正粗黑宋简体" panose="02000000000000000000" pitchFamily="2" charset="-122"/>
                <a:cs typeface="Times New Roman" panose="02020603050405020304" pitchFamily="18" charset="0"/>
              </a:rPr>
              <a:t>项目选址：辽宁省大连市甘井子区小平岛</a:t>
            </a:r>
          </a:p>
          <a:p>
            <a:pPr>
              <a:lnSpc>
                <a:spcPct val="115000"/>
              </a:lnSpc>
              <a:spcAft>
                <a:spcPts val="800"/>
              </a:spcAft>
              <a:buNone/>
            </a:pPr>
            <a:r>
              <a:rPr lang="en-US" altLang="zh-CN" sz="2400" kern="100" dirty="0">
                <a:solidFill>
                  <a:schemeClr val="bg1"/>
                </a:solidFill>
                <a:effectLst/>
                <a:latin typeface="方正粗黑宋简体" panose="02000000000000000000" pitchFamily="2" charset="-122"/>
                <a:ea typeface="方正粗黑宋简体" panose="02000000000000000000" pitchFamily="2" charset="-122"/>
                <a:cs typeface="Times New Roman" panose="02020603050405020304" pitchFamily="18" charset="0"/>
              </a:rPr>
              <a:t>38</a:t>
            </a:r>
            <a:r>
              <a:rPr lang="zh-CN" altLang="zh-CN" sz="2400" kern="100" dirty="0">
                <a:solidFill>
                  <a:schemeClr val="bg1"/>
                </a:solidFill>
                <a:effectLst/>
                <a:latin typeface="方正粗黑宋简体" panose="02000000000000000000" pitchFamily="2" charset="-122"/>
                <a:ea typeface="方正粗黑宋简体" panose="02000000000000000000" pitchFamily="2" charset="-122"/>
                <a:cs typeface="Times New Roman" panose="02020603050405020304" pitchFamily="18" charset="0"/>
              </a:rPr>
              <a:t>°</a:t>
            </a:r>
            <a:r>
              <a:rPr lang="en-US" altLang="zh-CN" sz="2400" kern="100" dirty="0">
                <a:solidFill>
                  <a:schemeClr val="bg1"/>
                </a:solidFill>
                <a:effectLst/>
                <a:latin typeface="方正粗黑宋简体" panose="02000000000000000000" pitchFamily="2" charset="-122"/>
                <a:ea typeface="方正粗黑宋简体" panose="02000000000000000000" pitchFamily="2" charset="-122"/>
                <a:cs typeface="Times New Roman" panose="02020603050405020304" pitchFamily="18" charset="0"/>
              </a:rPr>
              <a:t>49'28.62"N  121</a:t>
            </a:r>
            <a:r>
              <a:rPr lang="zh-CN" altLang="zh-CN" sz="2400" kern="100" dirty="0">
                <a:solidFill>
                  <a:schemeClr val="bg1"/>
                </a:solidFill>
                <a:effectLst/>
                <a:latin typeface="方正粗黑宋简体" panose="02000000000000000000" pitchFamily="2" charset="-122"/>
                <a:ea typeface="方正粗黑宋简体" panose="02000000000000000000" pitchFamily="2" charset="-122"/>
                <a:cs typeface="Times New Roman" panose="02020603050405020304" pitchFamily="18" charset="0"/>
              </a:rPr>
              <a:t>°</a:t>
            </a:r>
            <a:r>
              <a:rPr lang="en-US" altLang="zh-CN" sz="2400" kern="100" dirty="0">
                <a:solidFill>
                  <a:schemeClr val="bg1"/>
                </a:solidFill>
                <a:effectLst/>
                <a:latin typeface="方正粗黑宋简体" panose="02000000000000000000" pitchFamily="2" charset="-122"/>
                <a:ea typeface="方正粗黑宋简体" panose="02000000000000000000" pitchFamily="2" charset="-122"/>
                <a:cs typeface="Times New Roman" panose="02020603050405020304" pitchFamily="18" charset="0"/>
              </a:rPr>
              <a:t>29'39.67"E</a:t>
            </a:r>
            <a:endParaRPr lang="zh-CN" altLang="zh-CN" sz="2400" kern="100" dirty="0">
              <a:solidFill>
                <a:schemeClr val="bg1"/>
              </a:solidFill>
              <a:effectLst/>
              <a:latin typeface="方正粗黑宋简体" panose="02000000000000000000" pitchFamily="2" charset="-122"/>
              <a:ea typeface="方正粗黑宋简体"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57271797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10DED-1AD0-2414-7336-1612C801B993}"/>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FC0104ED-99F0-839B-D980-73BC454257DA}"/>
              </a:ext>
            </a:extLst>
          </p:cNvPr>
          <p:cNvSpPr txBox="1"/>
          <p:nvPr/>
        </p:nvSpPr>
        <p:spPr>
          <a:xfrm>
            <a:off x="5182931" y="352436"/>
            <a:ext cx="1826141"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世界背景</a:t>
            </a:r>
          </a:p>
        </p:txBody>
      </p:sp>
      <p:sp>
        <p:nvSpPr>
          <p:cNvPr id="3" name="文本框 2">
            <a:extLst>
              <a:ext uri="{FF2B5EF4-FFF2-40B4-BE49-F238E27FC236}">
                <a16:creationId xmlns:a16="http://schemas.microsoft.com/office/drawing/2014/main" id="{2A17F095-938A-69A4-7D08-9ED462976CDE}"/>
              </a:ext>
            </a:extLst>
          </p:cNvPr>
          <p:cNvSpPr txBox="1"/>
          <p:nvPr/>
        </p:nvSpPr>
        <p:spPr>
          <a:xfrm>
            <a:off x="1361767" y="1273015"/>
            <a:ext cx="9468465" cy="3416320"/>
          </a:xfrm>
          <a:prstGeom prst="rect">
            <a:avLst/>
          </a:prstGeom>
          <a:noFill/>
        </p:spPr>
        <p:txBody>
          <a:bodyPr wrap="square">
            <a:spAutoFit/>
          </a:bodyPr>
          <a:lstStyle/>
          <a:p>
            <a:r>
              <a:rPr lang="zh-CN" altLang="en-US" sz="2400" dirty="0">
                <a:latin typeface="方正粗黑宋简体" panose="02000000000000000000" pitchFamily="2" charset="-122"/>
                <a:ea typeface="方正粗黑宋简体" panose="02000000000000000000" pitchFamily="2" charset="-122"/>
              </a:rPr>
              <a:t>        </a:t>
            </a:r>
            <a:r>
              <a:rPr lang="en-US" altLang="zh-CN" sz="2400" dirty="0">
                <a:latin typeface="方正粗黑宋简体" panose="02000000000000000000" pitchFamily="2" charset="-122"/>
                <a:ea typeface="方正粗黑宋简体" panose="02000000000000000000" pitchFamily="2" charset="-122"/>
              </a:rPr>
              <a:t>2139</a:t>
            </a:r>
            <a:r>
              <a:rPr lang="zh-CN" altLang="en-US" sz="2400" dirty="0">
                <a:latin typeface="方正粗黑宋简体" panose="02000000000000000000" pitchFamily="2" charset="-122"/>
                <a:ea typeface="方正粗黑宋简体" panose="02000000000000000000" pitchFamily="2" charset="-122"/>
              </a:rPr>
              <a:t>年，一颗巨大的小行星阻挡住所有太阳光，切断了地球近乎一半的能源。</a:t>
            </a:r>
            <a:r>
              <a:rPr lang="zh-CN" altLang="zh-CN" sz="2400" dirty="0">
                <a:latin typeface="方正粗黑宋简体" panose="02000000000000000000" pitchFamily="2" charset="-122"/>
                <a:ea typeface="方正粗黑宋简体" panose="02000000000000000000" pitchFamily="2" charset="-122"/>
              </a:rPr>
              <a:t>农业崩溃，能源网瘫痪，</a:t>
            </a:r>
            <a:r>
              <a:rPr lang="zh-CN" altLang="en-US" sz="2400" dirty="0">
                <a:latin typeface="方正粗黑宋简体" panose="02000000000000000000" pitchFamily="2" charset="-122"/>
                <a:ea typeface="方正粗黑宋简体" panose="02000000000000000000" pitchFamily="2" charset="-122"/>
              </a:rPr>
              <a:t>人类文明在混乱中崩塌</a:t>
            </a:r>
            <a:r>
              <a:rPr lang="en-US" altLang="zh-CN" sz="2400" dirty="0">
                <a:latin typeface="方正粗黑宋简体" panose="02000000000000000000" pitchFamily="2" charset="-122"/>
                <a:ea typeface="方正粗黑宋简体" panose="02000000000000000000" pitchFamily="2" charset="-122"/>
              </a:rPr>
              <a:t>……</a:t>
            </a:r>
          </a:p>
          <a:p>
            <a:endParaRPr lang="en-US" altLang="zh-CN" sz="2400" dirty="0">
              <a:latin typeface="方正粗黑宋简体" panose="02000000000000000000" pitchFamily="2" charset="-122"/>
              <a:ea typeface="方正粗黑宋简体" panose="02000000000000000000" pitchFamily="2" charset="-122"/>
            </a:endParaRPr>
          </a:p>
          <a:p>
            <a:r>
              <a:rPr lang="en-US" altLang="zh-CN" sz="24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一家中国科技公司，成功研发出名为</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文明火种</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的超级人工智能。</a:t>
            </a:r>
            <a:r>
              <a:rPr lang="zh-CN" altLang="zh-CN" sz="2400" dirty="0">
                <a:solidFill>
                  <a:srgbClr val="FF0000"/>
                </a:solidFill>
                <a:latin typeface="方正粗黑宋简体" panose="02000000000000000000" pitchFamily="2" charset="-122"/>
                <a:ea typeface="方正粗黑宋简体" panose="02000000000000000000" pitchFamily="2" charset="-122"/>
              </a:rPr>
              <a:t>它被宣称为人类唯一的</a:t>
            </a:r>
            <a:r>
              <a:rPr lang="en-US" altLang="zh-CN" sz="2400" dirty="0">
                <a:solidFill>
                  <a:srgbClr val="FF0000"/>
                </a:solidFill>
                <a:latin typeface="方正粗黑宋简体" panose="02000000000000000000" pitchFamily="2" charset="-122"/>
                <a:ea typeface="方正粗黑宋简体" panose="02000000000000000000" pitchFamily="2" charset="-122"/>
              </a:rPr>
              <a:t>“</a:t>
            </a:r>
            <a:r>
              <a:rPr lang="zh-CN" altLang="zh-CN" sz="2400" dirty="0">
                <a:solidFill>
                  <a:srgbClr val="FF0000"/>
                </a:solidFill>
                <a:latin typeface="方正粗黑宋简体" panose="02000000000000000000" pitchFamily="2" charset="-122"/>
                <a:ea typeface="方正粗黑宋简体" panose="02000000000000000000" pitchFamily="2" charset="-122"/>
              </a:rPr>
              <a:t>方向盘</a:t>
            </a:r>
            <a:r>
              <a:rPr lang="en-US" altLang="zh-CN" sz="2400" dirty="0">
                <a:solidFill>
                  <a:srgbClr val="FF0000"/>
                </a:solidFill>
                <a:latin typeface="方正粗黑宋简体" panose="02000000000000000000" pitchFamily="2" charset="-122"/>
                <a:ea typeface="方正粗黑宋简体" panose="02000000000000000000" pitchFamily="2" charset="-122"/>
              </a:rPr>
              <a:t>”</a:t>
            </a:r>
            <a:r>
              <a:rPr lang="zh-CN" altLang="zh-CN" sz="2400" dirty="0">
                <a:solidFill>
                  <a:srgbClr val="FF0000"/>
                </a:solidFill>
                <a:latin typeface="方正粗黑宋简体" panose="02000000000000000000" pitchFamily="2" charset="-122"/>
                <a:ea typeface="方正粗黑宋简体" panose="02000000000000000000" pitchFamily="2" charset="-122"/>
              </a:rPr>
              <a:t>，能在绝对的资源限制下，规划出文明存续的最优路径。</a:t>
            </a:r>
          </a:p>
          <a:p>
            <a:r>
              <a:rPr lang="en-US" altLang="zh-CN" sz="2400" dirty="0">
                <a:latin typeface="方正粗黑宋简体" panose="02000000000000000000" pitchFamily="2" charset="-122"/>
                <a:ea typeface="方正粗黑宋简体" panose="02000000000000000000" pitchFamily="2" charset="-122"/>
              </a:rPr>
              <a:t> </a:t>
            </a:r>
            <a:endParaRPr lang="zh-CN" altLang="zh-CN" sz="2400" dirty="0">
              <a:latin typeface="方正粗黑宋简体" panose="02000000000000000000" pitchFamily="2" charset="-122"/>
              <a:ea typeface="方正粗黑宋简体" panose="02000000000000000000" pitchFamily="2" charset="-122"/>
            </a:endParaRPr>
          </a:p>
          <a:p>
            <a:r>
              <a:rPr lang="en-US" altLang="zh-CN" sz="24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然而，它带来的不是合作，而是各国政府与巨型企业最后的争夺</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谁掌控了</a:t>
            </a:r>
            <a:r>
              <a:rPr lang="en-US" altLang="zh-CN" sz="2400" dirty="0">
                <a:latin typeface="方正粗黑宋简体" panose="02000000000000000000" pitchFamily="2" charset="-122"/>
                <a:ea typeface="方正粗黑宋简体" panose="02000000000000000000" pitchFamily="2" charset="-122"/>
              </a:rPr>
              <a:t>AI</a:t>
            </a:r>
            <a:r>
              <a:rPr lang="zh-CN" altLang="zh-CN" sz="2400" dirty="0">
                <a:latin typeface="方正粗黑宋简体" panose="02000000000000000000" pitchFamily="2" charset="-122"/>
                <a:ea typeface="方正粗黑宋简体" panose="02000000000000000000" pitchFamily="2" charset="-122"/>
              </a:rPr>
              <a:t>，谁就掌握了定义新文明规则的权力</a:t>
            </a:r>
            <a:r>
              <a:rPr lang="en-US" altLang="zh-CN" sz="2400" dirty="0">
                <a:latin typeface="方正粗黑宋简体" panose="02000000000000000000" pitchFamily="2" charset="-122"/>
                <a:ea typeface="方正粗黑宋简体" panose="02000000000000000000" pitchFamily="2" charset="-122"/>
              </a:rPr>
              <a:t>……</a:t>
            </a:r>
            <a:endParaRPr lang="zh-CN" altLang="en-US" sz="24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886349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BA391-E686-058B-021D-6F7AEA5162D9}"/>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240EC6D7-DF6D-E7E3-9AEB-B953DDAF95F4}"/>
              </a:ext>
            </a:extLst>
          </p:cNvPr>
          <p:cNvSpPr txBox="1"/>
          <p:nvPr/>
        </p:nvSpPr>
        <p:spPr>
          <a:xfrm>
            <a:off x="5182931" y="352436"/>
            <a:ext cx="1826141"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世界背景</a:t>
            </a:r>
          </a:p>
        </p:txBody>
      </p:sp>
      <p:sp>
        <p:nvSpPr>
          <p:cNvPr id="3" name="文本框 2">
            <a:extLst>
              <a:ext uri="{FF2B5EF4-FFF2-40B4-BE49-F238E27FC236}">
                <a16:creationId xmlns:a16="http://schemas.microsoft.com/office/drawing/2014/main" id="{5BF3C176-249F-2AAC-4316-11EE3E75429E}"/>
              </a:ext>
            </a:extLst>
          </p:cNvPr>
          <p:cNvSpPr txBox="1"/>
          <p:nvPr/>
        </p:nvSpPr>
        <p:spPr>
          <a:xfrm>
            <a:off x="1361767" y="1273015"/>
            <a:ext cx="9468465" cy="1938992"/>
          </a:xfrm>
          <a:prstGeom prst="rect">
            <a:avLst/>
          </a:prstGeom>
          <a:noFill/>
        </p:spPr>
        <p:txBody>
          <a:bodyPr wrap="square">
            <a:spAutoFit/>
          </a:bodyPr>
          <a:lstStyle/>
          <a:p>
            <a:r>
              <a:rPr lang="en-US" altLang="zh-CN" sz="24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当权贵们在外界争夺</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方向盘</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时，创造</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火种</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的科学家们，连同少数保持理智的军人，做出了一个沉重的决定：</a:t>
            </a:r>
            <a:r>
              <a:rPr lang="zh-CN" altLang="zh-CN" sz="2400" dirty="0">
                <a:solidFill>
                  <a:srgbClr val="FF0000"/>
                </a:solidFill>
                <a:latin typeface="方正粗黑宋简体" panose="02000000000000000000" pitchFamily="2" charset="-122"/>
                <a:ea typeface="方正粗黑宋简体" panose="02000000000000000000" pitchFamily="2" charset="-122"/>
              </a:rPr>
              <a:t>叛逃</a:t>
            </a:r>
            <a:r>
              <a:rPr lang="zh-CN" altLang="zh-CN" sz="2400" dirty="0">
                <a:latin typeface="方正粗黑宋简体" panose="02000000000000000000" pitchFamily="2" charset="-122"/>
                <a:ea typeface="方正粗黑宋简体" panose="02000000000000000000" pitchFamily="2" charset="-122"/>
              </a:rPr>
              <a:t>。</a:t>
            </a:r>
            <a:endParaRPr lang="en-US" altLang="zh-CN" sz="2400" dirty="0">
              <a:latin typeface="方正粗黑宋简体" panose="02000000000000000000" pitchFamily="2" charset="-122"/>
              <a:ea typeface="方正粗黑宋简体" panose="02000000000000000000" pitchFamily="2" charset="-122"/>
            </a:endParaRPr>
          </a:p>
          <a:p>
            <a:endParaRPr lang="zh-CN" altLang="zh-CN" sz="2400" dirty="0">
              <a:latin typeface="方正粗黑宋简体" panose="02000000000000000000" pitchFamily="2" charset="-122"/>
              <a:ea typeface="方正粗黑宋简体" panose="02000000000000000000" pitchFamily="2" charset="-122"/>
            </a:endParaRPr>
          </a:p>
          <a:p>
            <a:r>
              <a:rPr lang="en-US" altLang="zh-CN" sz="2400" dirty="0">
                <a:latin typeface="方正粗黑宋简体" panose="02000000000000000000" pitchFamily="2" charset="-122"/>
                <a:ea typeface="方正粗黑宋简体" panose="02000000000000000000" pitchFamily="2" charset="-122"/>
              </a:rPr>
              <a:t>        </a:t>
            </a:r>
            <a:r>
              <a:rPr lang="zh-CN" altLang="zh-CN" sz="2400" dirty="0">
                <a:latin typeface="方正粗黑宋简体" panose="02000000000000000000" pitchFamily="2" charset="-122"/>
                <a:ea typeface="方正粗黑宋简体" panose="02000000000000000000" pitchFamily="2" charset="-122"/>
              </a:rPr>
              <a:t>他们不能让自己毕生的心血，沦为又一场权力游戏的工具。秘密的</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火种计划</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就此启动</a:t>
            </a:r>
            <a:r>
              <a:rPr lang="en-US" altLang="zh-CN" sz="2400" dirty="0">
                <a:latin typeface="方正粗黑宋简体" panose="02000000000000000000" pitchFamily="2" charset="-122"/>
                <a:ea typeface="方正粗黑宋简体" panose="02000000000000000000" pitchFamily="2" charset="-122"/>
              </a:rPr>
              <a:t>……</a:t>
            </a:r>
            <a:endParaRPr lang="zh-CN" altLang="zh-CN" sz="24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7101314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1F86-D100-8DC7-1906-B3DAFDF3FC89}"/>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36BC5FD2-D5CB-02D4-C928-5F16870FE701}"/>
              </a:ext>
            </a:extLst>
          </p:cNvPr>
          <p:cNvSpPr txBox="1"/>
          <p:nvPr/>
        </p:nvSpPr>
        <p:spPr>
          <a:xfrm>
            <a:off x="5182931" y="352436"/>
            <a:ext cx="1826141"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世界背景</a:t>
            </a:r>
          </a:p>
        </p:txBody>
      </p:sp>
      <p:sp>
        <p:nvSpPr>
          <p:cNvPr id="3" name="文本框 2">
            <a:extLst>
              <a:ext uri="{FF2B5EF4-FFF2-40B4-BE49-F238E27FC236}">
                <a16:creationId xmlns:a16="http://schemas.microsoft.com/office/drawing/2014/main" id="{110B65D9-E8A8-3491-4E03-755A31E23D5E}"/>
              </a:ext>
            </a:extLst>
          </p:cNvPr>
          <p:cNvSpPr txBox="1"/>
          <p:nvPr/>
        </p:nvSpPr>
        <p:spPr>
          <a:xfrm>
            <a:off x="1361767" y="1273015"/>
            <a:ext cx="9468465" cy="3416320"/>
          </a:xfrm>
          <a:prstGeom prst="rect">
            <a:avLst/>
          </a:prstGeom>
          <a:noFill/>
        </p:spPr>
        <p:txBody>
          <a:bodyPr wrap="square">
            <a:spAutoFit/>
          </a:bodyPr>
          <a:lstStyle/>
          <a:p>
            <a:r>
              <a:rPr lang="en-US" altLang="zh-CN" sz="2400" dirty="0">
                <a:latin typeface="方正粗黑宋简体" panose="02000000000000000000" pitchFamily="2" charset="-122"/>
                <a:ea typeface="方正粗黑宋简体" panose="02000000000000000000" pitchFamily="2" charset="-122"/>
              </a:rPr>
              <a:t>        </a:t>
            </a:r>
            <a:r>
              <a:rPr lang="zh-CN" altLang="en-US" sz="2400" dirty="0">
                <a:latin typeface="方正粗黑宋简体" panose="02000000000000000000" pitchFamily="2" charset="-122"/>
                <a:ea typeface="方正粗黑宋简体" panose="02000000000000000000" pitchFamily="2" charset="-122"/>
              </a:rPr>
              <a:t>百万立方飞船落地，</a:t>
            </a:r>
            <a:r>
              <a:rPr lang="zh-CN" altLang="zh-CN" sz="2400" dirty="0">
                <a:latin typeface="方正粗黑宋简体" panose="02000000000000000000" pitchFamily="2" charset="-122"/>
                <a:ea typeface="方正粗黑宋简体" panose="02000000000000000000" pitchFamily="2" charset="-122"/>
              </a:rPr>
              <a:t>超级</a:t>
            </a:r>
            <a:r>
              <a:rPr lang="en-US" altLang="zh-CN" sz="2400" dirty="0">
                <a:latin typeface="方正粗黑宋简体" panose="02000000000000000000" pitchFamily="2" charset="-122"/>
                <a:ea typeface="方正粗黑宋简体" panose="02000000000000000000" pitchFamily="2" charset="-122"/>
              </a:rPr>
              <a:t>AI“</a:t>
            </a:r>
            <a:r>
              <a:rPr lang="zh-CN" altLang="zh-CN" sz="2400" dirty="0">
                <a:latin typeface="方正粗黑宋简体" panose="02000000000000000000" pitchFamily="2" charset="-122"/>
                <a:ea typeface="方正粗黑宋简体" panose="02000000000000000000" pitchFamily="2" charset="-122"/>
              </a:rPr>
              <a:t>火种</a:t>
            </a:r>
            <a:r>
              <a:rPr lang="en-US" altLang="zh-CN" sz="2400" dirty="0">
                <a:latin typeface="方正粗黑宋简体" panose="02000000000000000000" pitchFamily="2" charset="-122"/>
                <a:ea typeface="方正粗黑宋简体" panose="02000000000000000000" pitchFamily="2" charset="-122"/>
              </a:rPr>
              <a:t>”</a:t>
            </a:r>
            <a:r>
              <a:rPr lang="zh-CN" altLang="zh-CN" sz="2400" dirty="0">
                <a:latin typeface="方正粗黑宋简体" panose="02000000000000000000" pitchFamily="2" charset="-122"/>
                <a:ea typeface="方正粗黑宋简体" panose="02000000000000000000" pitchFamily="2" charset="-122"/>
              </a:rPr>
              <a:t>开始有条不紊地分配任务、调配资源。没有争吵，没有私欲，效率极高。</a:t>
            </a:r>
            <a:endParaRPr lang="en-US" altLang="zh-CN" sz="2400" dirty="0">
              <a:latin typeface="方正粗黑宋简体" panose="02000000000000000000" pitchFamily="2" charset="-122"/>
              <a:ea typeface="方正粗黑宋简体" panose="02000000000000000000" pitchFamily="2" charset="-122"/>
            </a:endParaRPr>
          </a:p>
          <a:p>
            <a:endParaRPr lang="en-US" altLang="zh-CN" sz="2400" dirty="0">
              <a:latin typeface="方正粗黑宋简体" panose="02000000000000000000" pitchFamily="2" charset="-122"/>
              <a:ea typeface="方正粗黑宋简体" panose="02000000000000000000" pitchFamily="2" charset="-122"/>
            </a:endParaRPr>
          </a:p>
          <a:p>
            <a:r>
              <a:rPr lang="en-US" altLang="zh-CN" sz="2400" dirty="0">
                <a:latin typeface="方正粗黑宋简体" panose="02000000000000000000" pitchFamily="2" charset="-122"/>
                <a:ea typeface="方正粗黑宋简体" panose="02000000000000000000" pitchFamily="2" charset="-122"/>
              </a:rPr>
              <a:t>        </a:t>
            </a:r>
            <a:r>
              <a:rPr lang="zh-CN" altLang="zh-CN" sz="2400" dirty="0">
                <a:solidFill>
                  <a:srgbClr val="0070C0"/>
                </a:solidFill>
                <a:latin typeface="方正粗黑宋简体" panose="02000000000000000000" pitchFamily="2" charset="-122"/>
                <a:ea typeface="方正粗黑宋简体" panose="02000000000000000000" pitchFamily="2" charset="-122"/>
              </a:rPr>
              <a:t>充足的能源、按需分配的物资、高度自动化的生产</a:t>
            </a:r>
            <a:r>
              <a:rPr lang="zh-CN" altLang="zh-CN" sz="2400" dirty="0">
                <a:latin typeface="方正粗黑宋简体" panose="02000000000000000000" pitchFamily="2" charset="-122"/>
                <a:ea typeface="方正粗黑宋简体" panose="02000000000000000000" pitchFamily="2" charset="-122"/>
              </a:rPr>
              <a:t>，使得每个人都有了大量的</a:t>
            </a:r>
            <a:r>
              <a:rPr lang="zh-CN" altLang="zh-CN" sz="2400" dirty="0">
                <a:solidFill>
                  <a:srgbClr val="0070C0"/>
                </a:solidFill>
                <a:latin typeface="方正粗黑宋简体" panose="02000000000000000000" pitchFamily="2" charset="-122"/>
                <a:ea typeface="方正粗黑宋简体" panose="02000000000000000000" pitchFamily="2" charset="-122"/>
              </a:rPr>
              <a:t>空余时间</a:t>
            </a:r>
            <a:r>
              <a:rPr lang="zh-CN" altLang="zh-CN" sz="2400" dirty="0">
                <a:latin typeface="方正粗黑宋简体" panose="02000000000000000000" pitchFamily="2" charset="-122"/>
                <a:ea typeface="方正粗黑宋简体" panose="02000000000000000000" pitchFamily="2" charset="-122"/>
              </a:rPr>
              <a:t>。他们重新拾起被末日中断的文化活动，艺术、哲学、科学在新的土壤里悄然发芽。</a:t>
            </a:r>
            <a:endParaRPr lang="en-US" altLang="zh-CN" sz="2400" dirty="0">
              <a:latin typeface="方正粗黑宋简体" panose="02000000000000000000" pitchFamily="2" charset="-122"/>
              <a:ea typeface="方正粗黑宋简体" panose="02000000000000000000" pitchFamily="2" charset="-122"/>
            </a:endParaRPr>
          </a:p>
          <a:p>
            <a:endParaRPr lang="en-US" altLang="zh-CN" sz="2400" b="1" dirty="0">
              <a:latin typeface="方正粗黑宋简体" panose="02000000000000000000" pitchFamily="2" charset="-122"/>
              <a:ea typeface="方正粗黑宋简体" panose="02000000000000000000" pitchFamily="2" charset="-122"/>
            </a:endParaRPr>
          </a:p>
          <a:p>
            <a:r>
              <a:rPr lang="en-US" altLang="zh-CN" sz="2400" b="1" dirty="0">
                <a:latin typeface="方正粗黑宋简体" panose="02000000000000000000" pitchFamily="2" charset="-122"/>
                <a:ea typeface="方正粗黑宋简体" panose="02000000000000000000" pitchFamily="2" charset="-122"/>
              </a:rPr>
              <a:t>        </a:t>
            </a:r>
            <a:r>
              <a:rPr lang="zh-CN" altLang="zh-CN" sz="2400" dirty="0">
                <a:solidFill>
                  <a:srgbClr val="FF0000"/>
                </a:solidFill>
                <a:latin typeface="方正粗黑宋简体" panose="02000000000000000000" pitchFamily="2" charset="-122"/>
                <a:ea typeface="方正粗黑宋简体" panose="02000000000000000000" pitchFamily="2" charset="-122"/>
              </a:rPr>
              <a:t>这是一个立志要消除一切阶级、纷争和内部利益交换的理想国。</a:t>
            </a:r>
            <a:r>
              <a:rPr lang="en-US" altLang="zh-CN" sz="2400" dirty="0">
                <a:solidFill>
                  <a:srgbClr val="FF0000"/>
                </a:solidFill>
                <a:latin typeface="方正粗黑宋简体" panose="02000000000000000000" pitchFamily="2" charset="-122"/>
                <a:ea typeface="方正粗黑宋简体" panose="02000000000000000000" pitchFamily="2" charset="-122"/>
              </a:rPr>
              <a:t>AI</a:t>
            </a:r>
            <a:r>
              <a:rPr lang="zh-CN" altLang="zh-CN" sz="2400" dirty="0">
                <a:solidFill>
                  <a:srgbClr val="FF0000"/>
                </a:solidFill>
                <a:latin typeface="方正粗黑宋简体" panose="02000000000000000000" pitchFamily="2" charset="-122"/>
                <a:ea typeface="方正粗黑宋简体" panose="02000000000000000000" pitchFamily="2" charset="-122"/>
              </a:rPr>
              <a:t>的绝对理性，是这片净土最坚实的基石。</a:t>
            </a:r>
          </a:p>
        </p:txBody>
      </p:sp>
    </p:spTree>
    <p:extLst>
      <p:ext uri="{BB962C8B-B14F-4D97-AF65-F5344CB8AC3E}">
        <p14:creationId xmlns:p14="http://schemas.microsoft.com/office/powerpoint/2010/main" val="3723060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874F9-D516-0DB9-3B37-2A72E95439DA}"/>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7DFBC303-BD61-E314-F52A-ABA896160689}"/>
              </a:ext>
            </a:extLst>
          </p:cNvPr>
          <p:cNvSpPr txBox="1"/>
          <p:nvPr/>
        </p:nvSpPr>
        <p:spPr>
          <a:xfrm>
            <a:off x="5182932" y="352436"/>
            <a:ext cx="1826141"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核心理念</a:t>
            </a:r>
          </a:p>
        </p:txBody>
      </p:sp>
      <p:sp>
        <p:nvSpPr>
          <p:cNvPr id="3" name="文本框 2">
            <a:extLst>
              <a:ext uri="{FF2B5EF4-FFF2-40B4-BE49-F238E27FC236}">
                <a16:creationId xmlns:a16="http://schemas.microsoft.com/office/drawing/2014/main" id="{54A3A82E-7507-127A-65B7-6C62F85D9B68}"/>
              </a:ext>
            </a:extLst>
          </p:cNvPr>
          <p:cNvSpPr txBox="1"/>
          <p:nvPr/>
        </p:nvSpPr>
        <p:spPr>
          <a:xfrm>
            <a:off x="1361767" y="1273015"/>
            <a:ext cx="9468465" cy="4154984"/>
          </a:xfrm>
          <a:prstGeom prst="rect">
            <a:avLst/>
          </a:prstGeom>
          <a:noFill/>
        </p:spPr>
        <p:txBody>
          <a:bodyPr wrap="square">
            <a:spAutoFit/>
          </a:bodyPr>
          <a:lstStyle/>
          <a:p>
            <a:r>
              <a:rPr lang="zh-CN" altLang="en-US" sz="2400" dirty="0">
                <a:latin typeface="方正粗黑宋简体" panose="02000000000000000000" pitchFamily="2" charset="-122"/>
                <a:ea typeface="方正粗黑宋简体" panose="02000000000000000000" pitchFamily="2" charset="-122"/>
              </a:rPr>
              <a:t>        旧世界中的资源不等、利益交换，使人们的职业、兴趣、个人发展乃至一生都被对外界利益的追求绑定。人的“自由发展”似乎是一个被限制住的名词。</a:t>
            </a:r>
            <a:endParaRPr lang="en-US" altLang="zh-CN" sz="2400" dirty="0">
              <a:latin typeface="方正粗黑宋简体" panose="02000000000000000000" pitchFamily="2" charset="-122"/>
              <a:ea typeface="方正粗黑宋简体" panose="02000000000000000000" pitchFamily="2" charset="-122"/>
            </a:endParaRPr>
          </a:p>
          <a:p>
            <a:r>
              <a:rPr lang="en-US" altLang="zh-CN" sz="2400" dirty="0">
                <a:latin typeface="方正粗黑宋简体" panose="02000000000000000000" pitchFamily="2" charset="-122"/>
                <a:ea typeface="方正粗黑宋简体" panose="02000000000000000000" pitchFamily="2" charset="-122"/>
              </a:rPr>
              <a:t>        </a:t>
            </a:r>
            <a:r>
              <a:rPr lang="zh-CN" altLang="en-US" sz="2400" dirty="0">
                <a:latin typeface="方正粗黑宋简体" panose="02000000000000000000" pitchFamily="2" charset="-122"/>
                <a:ea typeface="方正粗黑宋简体" panose="02000000000000000000" pitchFamily="2" charset="-122"/>
              </a:rPr>
              <a:t>我们世界最大的特色就是：</a:t>
            </a:r>
            <a:r>
              <a:rPr lang="zh-CN" altLang="en-US" sz="2400" dirty="0">
                <a:solidFill>
                  <a:srgbClr val="FF0000"/>
                </a:solidFill>
                <a:latin typeface="方正粗黑宋简体" panose="02000000000000000000" pitchFamily="2" charset="-122"/>
                <a:ea typeface="方正粗黑宋简体" panose="02000000000000000000" pitchFamily="2" charset="-122"/>
              </a:rPr>
              <a:t>在这里，你可以自由地发展！</a:t>
            </a:r>
            <a:endParaRPr lang="en-US" altLang="zh-CN" sz="2400" dirty="0">
              <a:solidFill>
                <a:srgbClr val="FF0000"/>
              </a:solidFill>
              <a:latin typeface="方正粗黑宋简体" panose="02000000000000000000" pitchFamily="2" charset="-122"/>
              <a:ea typeface="方正粗黑宋简体" panose="02000000000000000000" pitchFamily="2" charset="-122"/>
            </a:endParaRPr>
          </a:p>
          <a:p>
            <a:endParaRPr lang="en-US" altLang="zh-CN" sz="2400" dirty="0">
              <a:latin typeface="方正粗黑宋简体" panose="02000000000000000000" pitchFamily="2" charset="-122"/>
              <a:ea typeface="方正粗黑宋简体" panose="02000000000000000000" pitchFamily="2" charset="-122"/>
            </a:endParaRPr>
          </a:p>
          <a:p>
            <a:r>
              <a:rPr lang="en-US" altLang="zh-CN" sz="2400" dirty="0">
                <a:latin typeface="方正粗黑宋简体" panose="02000000000000000000" pitchFamily="2" charset="-122"/>
                <a:ea typeface="方正粗黑宋简体" panose="02000000000000000000" pitchFamily="2" charset="-122"/>
              </a:rPr>
              <a:t>        </a:t>
            </a:r>
            <a:r>
              <a:rPr lang="zh-CN" altLang="en-US" sz="2400" dirty="0">
                <a:latin typeface="方正粗黑宋简体" panose="02000000000000000000" pitchFamily="2" charset="-122"/>
                <a:ea typeface="方正粗黑宋简体" panose="02000000000000000000" pitchFamily="2" charset="-122"/>
              </a:rPr>
              <a:t>为此，我们构建了一个接近共产主义的世界，用一个超级</a:t>
            </a:r>
            <a:r>
              <a:rPr lang="en-US" altLang="zh-CN" sz="2400" dirty="0">
                <a:latin typeface="方正粗黑宋简体" panose="02000000000000000000" pitchFamily="2" charset="-122"/>
                <a:ea typeface="方正粗黑宋简体" panose="02000000000000000000" pitchFamily="2" charset="-122"/>
              </a:rPr>
              <a:t>AI</a:t>
            </a:r>
            <a:r>
              <a:rPr lang="zh-CN" altLang="en-US" sz="2400" dirty="0">
                <a:latin typeface="方正粗黑宋简体" panose="02000000000000000000" pitchFamily="2" charset="-122"/>
                <a:ea typeface="方正粗黑宋简体" panose="02000000000000000000" pitchFamily="2" charset="-122"/>
              </a:rPr>
              <a:t>管理，物资丰富，效率极高，统一分配，各取所需。</a:t>
            </a:r>
            <a:endParaRPr lang="en-US" altLang="zh-CN" sz="2400" dirty="0">
              <a:latin typeface="方正粗黑宋简体" panose="02000000000000000000" pitchFamily="2" charset="-122"/>
              <a:ea typeface="方正粗黑宋简体" panose="02000000000000000000" pitchFamily="2" charset="-122"/>
            </a:endParaRPr>
          </a:p>
          <a:p>
            <a:r>
              <a:rPr lang="en-US" altLang="zh-CN" sz="2400" dirty="0">
                <a:latin typeface="方正粗黑宋简体" panose="02000000000000000000" pitchFamily="2" charset="-122"/>
                <a:ea typeface="方正粗黑宋简体" panose="02000000000000000000" pitchFamily="2" charset="-122"/>
              </a:rPr>
              <a:t>        </a:t>
            </a:r>
            <a:r>
              <a:rPr lang="zh-CN" altLang="en-US" sz="2400" dirty="0">
                <a:latin typeface="方正粗黑宋简体" panose="02000000000000000000" pitchFamily="2" charset="-122"/>
                <a:ea typeface="方正粗黑宋简体" panose="02000000000000000000" pitchFamily="2" charset="-122"/>
              </a:rPr>
              <a:t>与现实中类似的失败尝试不同的是</a:t>
            </a:r>
            <a:r>
              <a:rPr lang="en-US" altLang="zh-CN" sz="2400" dirty="0">
                <a:latin typeface="方正粗黑宋简体" panose="02000000000000000000" pitchFamily="2" charset="-122"/>
                <a:ea typeface="方正粗黑宋简体" panose="02000000000000000000" pitchFamily="2" charset="-122"/>
              </a:rPr>
              <a:t>——</a:t>
            </a:r>
          </a:p>
          <a:p>
            <a:endParaRPr lang="en-US" altLang="zh-CN" sz="2400" dirty="0">
              <a:latin typeface="方正粗黑宋简体" panose="02000000000000000000" pitchFamily="2" charset="-122"/>
              <a:ea typeface="方正粗黑宋简体" panose="02000000000000000000" pitchFamily="2" charset="-122"/>
            </a:endParaRPr>
          </a:p>
          <a:p>
            <a:r>
              <a:rPr lang="en-US" altLang="zh-CN" sz="2400" dirty="0">
                <a:latin typeface="方正粗黑宋简体" panose="02000000000000000000" pitchFamily="2" charset="-122"/>
                <a:ea typeface="方正粗黑宋简体" panose="02000000000000000000" pitchFamily="2" charset="-122"/>
              </a:rPr>
              <a:t>        </a:t>
            </a:r>
            <a:r>
              <a:rPr lang="zh-CN" altLang="en-US" sz="2400" dirty="0">
                <a:latin typeface="方正粗黑宋简体" panose="02000000000000000000" pitchFamily="2" charset="-122"/>
                <a:ea typeface="方正粗黑宋简体" panose="02000000000000000000" pitchFamily="2" charset="-122"/>
              </a:rPr>
              <a:t>在“资源充足、群众理性”的背景下，我们将从各角度逻辑论证：“在新世界，共产主义真的可行！”</a:t>
            </a:r>
            <a:endParaRPr lang="en-US" altLang="zh-CN" sz="24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5716134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60BA6-73C5-D740-91A1-9C7A7CC19915}"/>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EBE7D6D1-7302-46D0-7274-54072E6A4640}"/>
              </a:ext>
            </a:extLst>
          </p:cNvPr>
          <p:cNvSpPr txBox="1"/>
          <p:nvPr/>
        </p:nvSpPr>
        <p:spPr>
          <a:xfrm>
            <a:off x="5593300" y="352436"/>
            <a:ext cx="1005403"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选址</a:t>
            </a:r>
          </a:p>
        </p:txBody>
      </p:sp>
      <p:pic>
        <p:nvPicPr>
          <p:cNvPr id="5" name="图片 4">
            <a:extLst>
              <a:ext uri="{FF2B5EF4-FFF2-40B4-BE49-F238E27FC236}">
                <a16:creationId xmlns:a16="http://schemas.microsoft.com/office/drawing/2014/main" id="{47E98752-9F21-91FC-9A71-6EEF9BD76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106" y="989861"/>
            <a:ext cx="9945787" cy="4353724"/>
          </a:xfrm>
          <a:prstGeom prst="rect">
            <a:avLst/>
          </a:prstGeom>
        </p:spPr>
      </p:pic>
      <p:sp>
        <p:nvSpPr>
          <p:cNvPr id="6" name="文本框 5">
            <a:extLst>
              <a:ext uri="{FF2B5EF4-FFF2-40B4-BE49-F238E27FC236}">
                <a16:creationId xmlns:a16="http://schemas.microsoft.com/office/drawing/2014/main" id="{F16F9CC9-8B18-049C-CA1D-08949F270355}"/>
              </a:ext>
            </a:extLst>
          </p:cNvPr>
          <p:cNvSpPr txBox="1"/>
          <p:nvPr/>
        </p:nvSpPr>
        <p:spPr>
          <a:xfrm>
            <a:off x="994510" y="5569497"/>
            <a:ext cx="7382932" cy="1026948"/>
          </a:xfrm>
          <a:prstGeom prst="rect">
            <a:avLst/>
          </a:prstGeom>
          <a:noFill/>
        </p:spPr>
        <p:txBody>
          <a:bodyPr wrap="square">
            <a:spAutoFit/>
          </a:bodyPr>
          <a:lstStyle/>
          <a:p>
            <a:pPr>
              <a:lnSpc>
                <a:spcPct val="115000"/>
              </a:lnSpc>
              <a:spcAft>
                <a:spcPts val="800"/>
              </a:spcAft>
              <a:buNone/>
            </a:pPr>
            <a:r>
              <a:rPr lang="zh-CN" altLang="zh-CN" sz="240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项目选址：辽宁省大连市甘井子区小平岛</a:t>
            </a:r>
          </a:p>
          <a:p>
            <a:pPr>
              <a:lnSpc>
                <a:spcPct val="115000"/>
              </a:lnSpc>
              <a:spcAft>
                <a:spcPts val="800"/>
              </a:spcAft>
              <a:buNone/>
            </a:pPr>
            <a:r>
              <a:rPr lang="en-US" altLang="zh-CN" sz="240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38</a:t>
            </a:r>
            <a:r>
              <a:rPr lang="zh-CN" altLang="zh-CN" sz="240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a:t>
            </a:r>
            <a:r>
              <a:rPr lang="en-US" altLang="zh-CN" sz="240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49'28.62"N  121</a:t>
            </a:r>
            <a:r>
              <a:rPr lang="zh-CN" altLang="zh-CN" sz="240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a:t>
            </a:r>
            <a:r>
              <a:rPr lang="en-US" altLang="zh-CN" sz="240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29'39.67"E</a:t>
            </a:r>
            <a:endParaRPr lang="zh-CN" altLang="zh-CN" sz="240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endParaRPr>
          </a:p>
        </p:txBody>
      </p:sp>
    </p:spTree>
    <p:extLst>
      <p:ext uri="{BB962C8B-B14F-4D97-AF65-F5344CB8AC3E}">
        <p14:creationId xmlns:p14="http://schemas.microsoft.com/office/powerpoint/2010/main" val="302491977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92FBC-2994-9BD0-62CF-50AB24DC9D5A}"/>
            </a:ext>
          </a:extLst>
        </p:cNvPr>
        <p:cNvGrpSpPr/>
        <p:nvPr/>
      </p:nvGrpSpPr>
      <p:grpSpPr>
        <a:xfrm>
          <a:off x="0" y="0"/>
          <a:ext cx="0" cy="0"/>
          <a:chOff x="0" y="0"/>
          <a:chExt cx="0" cy="0"/>
        </a:xfrm>
      </p:grpSpPr>
      <p:sp>
        <p:nvSpPr>
          <p:cNvPr id="28" name="文本框 27">
            <a:extLst>
              <a:ext uri="{FF2B5EF4-FFF2-40B4-BE49-F238E27FC236}">
                <a16:creationId xmlns:a16="http://schemas.microsoft.com/office/drawing/2014/main" id="{5FAA1428-0F0D-784A-A275-AAB965468222}"/>
              </a:ext>
            </a:extLst>
          </p:cNvPr>
          <p:cNvSpPr txBox="1"/>
          <p:nvPr/>
        </p:nvSpPr>
        <p:spPr>
          <a:xfrm>
            <a:off x="5593299" y="352436"/>
            <a:ext cx="1005403" cy="584775"/>
          </a:xfrm>
          <a:prstGeom prst="rect">
            <a:avLst/>
          </a:prstGeom>
          <a:noFill/>
        </p:spPr>
        <p:txBody>
          <a:bodyPr wrap="none" rtlCol="0">
            <a:spAutoFit/>
            <a:scene3d>
              <a:camera prst="orthographicFront"/>
              <a:lightRig rig="threePt" dir="t"/>
            </a:scene3d>
            <a:sp3d contourW="12700"/>
          </a:bodyPr>
          <a:lstStyle/>
          <a:p>
            <a:pPr algn="ctr" defTabSz="914309">
              <a:defRPr/>
            </a:pPr>
            <a:r>
              <a:rPr lang="zh-CN" altLang="en-US" sz="3200" b="1" dirty="0">
                <a:latin typeface="方正牛黑 简 ExtraBold" panose="02000900000000000000" pitchFamily="2" charset="-122"/>
                <a:ea typeface="方正牛黑 简 ExtraBold" panose="02000900000000000000" pitchFamily="2" charset="-122"/>
                <a:cs typeface="+mn-ea"/>
                <a:sym typeface="+mn-lt"/>
              </a:rPr>
              <a:t>能源</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84E85D7-0C54-524E-6785-F4DD7F5DD217}"/>
                  </a:ext>
                </a:extLst>
              </p:cNvPr>
              <p:cNvSpPr txBox="1"/>
              <p:nvPr/>
            </p:nvSpPr>
            <p:spPr>
              <a:xfrm>
                <a:off x="1361767" y="1273015"/>
                <a:ext cx="9468465" cy="3539430"/>
              </a:xfrm>
              <a:prstGeom prst="rect">
                <a:avLst/>
              </a:prstGeom>
              <a:noFill/>
            </p:spPr>
            <p:txBody>
              <a:bodyPr wrap="square">
                <a:spAutoFit/>
              </a:bodyPr>
              <a:lstStyle/>
              <a:p>
                <a:r>
                  <a:rPr lang="zh-CN" altLang="en-US" sz="2800" dirty="0">
                    <a:latin typeface="方正粗黑宋简体" panose="02000000000000000000" pitchFamily="2" charset="-122"/>
                    <a:ea typeface="方正粗黑宋简体" panose="02000000000000000000" pitchFamily="2" charset="-122"/>
                  </a:rPr>
                  <a:t>        我们的世界几乎采用全核能发电，而在工业生产领域采用汽油、煤炭等进行必要的供能。</a:t>
                </a:r>
                <a:r>
                  <a:rPr lang="en-US" altLang="zh-CN" sz="2800" dirty="0">
                    <a:latin typeface="方正粗黑宋简体" panose="02000000000000000000" pitchFamily="2" charset="-122"/>
                    <a:ea typeface="方正粗黑宋简体" panose="02000000000000000000" pitchFamily="2" charset="-122"/>
                  </a:rPr>
                  <a:t>(16.8wkWh/</a:t>
                </a:r>
                <a:r>
                  <a:rPr lang="zh-CN" altLang="en-US" sz="2800" dirty="0">
                    <a:latin typeface="方正粗黑宋简体" panose="02000000000000000000" pitchFamily="2" charset="-122"/>
                    <a:ea typeface="方正粗黑宋简体" panose="02000000000000000000" pitchFamily="2" charset="-122"/>
                  </a:rPr>
                  <a:t>人</a:t>
                </a:r>
                <a:r>
                  <a:rPr lang="en-US" altLang="zh-CN" sz="2800" dirty="0">
                    <a:latin typeface="方正粗黑宋简体" panose="02000000000000000000" pitchFamily="2" charset="-122"/>
                    <a:ea typeface="方正粗黑宋简体" panose="02000000000000000000" pitchFamily="2" charset="-122"/>
                  </a:rPr>
                  <a:t>/</a:t>
                </a:r>
                <a:r>
                  <a:rPr lang="zh-CN" altLang="en-US" sz="2800" dirty="0">
                    <a:latin typeface="方正粗黑宋简体" panose="02000000000000000000" pitchFamily="2" charset="-122"/>
                    <a:ea typeface="方正粗黑宋简体" panose="02000000000000000000" pitchFamily="2" charset="-122"/>
                  </a:rPr>
                  <a:t>年）</a:t>
                </a:r>
                <a:endParaRPr lang="en-US" altLang="zh-CN" sz="2800" dirty="0">
                  <a:latin typeface="方正粗黑宋简体" panose="02000000000000000000" pitchFamily="2" charset="-122"/>
                  <a:ea typeface="方正粗黑宋简体" panose="02000000000000000000" pitchFamily="2" charset="-122"/>
                </a:endParaRPr>
              </a:p>
              <a:p>
                <a:endParaRPr lang="en-US" altLang="zh-CN" sz="2800" dirty="0">
                  <a:latin typeface="方正粗黑宋简体" panose="02000000000000000000" pitchFamily="2" charset="-122"/>
                  <a:ea typeface="方正粗黑宋简体" panose="02000000000000000000" pitchFamily="2" charset="-122"/>
                </a:endParaRPr>
              </a:p>
              <a:p>
                <a:r>
                  <a:rPr lang="en-US" altLang="zh-CN" sz="2800" dirty="0">
                    <a:latin typeface="方正粗黑宋简体" panose="02000000000000000000" pitchFamily="2" charset="-122"/>
                    <a:ea typeface="方正粗黑宋简体" panose="02000000000000000000" pitchFamily="2" charset="-122"/>
                  </a:rPr>
                  <a:t>        </a:t>
                </a:r>
                <a:r>
                  <a:rPr lang="zh-CN" altLang="en-US" sz="2800" dirty="0">
                    <a:latin typeface="方正粗黑宋简体" panose="02000000000000000000" pitchFamily="2" charset="-122"/>
                    <a:ea typeface="方正粗黑宋简体" panose="02000000000000000000" pitchFamily="2" charset="-122"/>
                  </a:rPr>
                  <a:t>核能发电</a:t>
                </a:r>
                <a14:m>
                  <m:oMath xmlns:m="http://schemas.openxmlformats.org/officeDocument/2006/math">
                    <m:r>
                      <a:rPr lang="en-US" altLang="zh-CN" sz="2800" b="0" i="1" smtClean="0">
                        <a:latin typeface="Cambria Math" panose="02040503050406030204" pitchFamily="18" charset="0"/>
                        <a:ea typeface="方正粗黑宋简体" panose="02000000000000000000" pitchFamily="2" charset="-122"/>
                      </a:rPr>
                      <m:t>→</m:t>
                    </m:r>
                  </m:oMath>
                </a14:m>
                <a:r>
                  <a:rPr lang="zh-CN" altLang="en-US" sz="2800" dirty="0">
                    <a:latin typeface="方正粗黑宋简体" panose="02000000000000000000" pitchFamily="2" charset="-122"/>
                    <a:ea typeface="方正粗黑宋简体" panose="02000000000000000000" pitchFamily="2" charset="-122"/>
                  </a:rPr>
                  <a:t>电解水制氢气</a:t>
                </a:r>
                <a14:m>
                  <m:oMath xmlns:m="http://schemas.openxmlformats.org/officeDocument/2006/math">
                    <m:r>
                      <a:rPr lang="en-US" altLang="zh-CN" sz="2800" b="0" i="1" smtClean="0">
                        <a:latin typeface="Cambria Math" panose="02040503050406030204" pitchFamily="18" charset="0"/>
                        <a:ea typeface="方正粗黑宋简体" panose="02000000000000000000" pitchFamily="2" charset="-122"/>
                      </a:rPr>
                      <m:t>→</m:t>
                    </m:r>
                  </m:oMath>
                </a14:m>
                <a:r>
                  <a:rPr lang="zh-CN" altLang="en-US" sz="2800" dirty="0">
                    <a:latin typeface="方正粗黑宋简体" panose="02000000000000000000" pitchFamily="2" charset="-122"/>
                    <a:ea typeface="方正粗黑宋简体" panose="02000000000000000000" pitchFamily="2" charset="-122"/>
                  </a:rPr>
                  <a:t>氢气供热裂解石油</a:t>
                </a:r>
                <a:endParaRPr lang="en-US" altLang="zh-CN" sz="2800" dirty="0">
                  <a:latin typeface="方正粗黑宋简体" panose="02000000000000000000" pitchFamily="2" charset="-122"/>
                  <a:ea typeface="方正粗黑宋简体" panose="02000000000000000000" pitchFamily="2" charset="-122"/>
                </a:endParaRPr>
              </a:p>
              <a:p>
                <a:endParaRPr lang="en-US" altLang="zh-CN" sz="2800" dirty="0">
                  <a:latin typeface="方正粗黑宋简体" panose="02000000000000000000" pitchFamily="2" charset="-122"/>
                  <a:ea typeface="方正粗黑宋简体" panose="02000000000000000000" pitchFamily="2" charset="-122"/>
                </a:endParaRPr>
              </a:p>
              <a:p>
                <a:r>
                  <a:rPr lang="en-US" altLang="zh-CN" sz="2800" dirty="0">
                    <a:latin typeface="方正粗黑宋简体" panose="02000000000000000000" pitchFamily="2" charset="-122"/>
                    <a:ea typeface="方正粗黑宋简体" panose="02000000000000000000" pitchFamily="2" charset="-122"/>
                  </a:rPr>
                  <a:t>        </a:t>
                </a:r>
                <a:r>
                  <a:rPr lang="zh-CN" altLang="en-US" sz="2800" dirty="0">
                    <a:latin typeface="方正粗黑宋简体" panose="02000000000000000000" pitchFamily="2" charset="-122"/>
                    <a:ea typeface="方正粗黑宋简体" panose="02000000000000000000" pitchFamily="2" charset="-122"/>
                  </a:rPr>
                  <a:t>核燃料：携带</a:t>
                </a:r>
                <a:endParaRPr lang="en-US" altLang="zh-CN" sz="2800" dirty="0">
                  <a:latin typeface="方正粗黑宋简体" panose="02000000000000000000" pitchFamily="2" charset="-122"/>
                  <a:ea typeface="方正粗黑宋简体" panose="02000000000000000000" pitchFamily="2" charset="-122"/>
                </a:endParaRPr>
              </a:p>
              <a:p>
                <a:r>
                  <a:rPr lang="en-US" altLang="zh-CN" sz="2800" dirty="0">
                    <a:latin typeface="方正粗黑宋简体" panose="02000000000000000000" pitchFamily="2" charset="-122"/>
                    <a:ea typeface="方正粗黑宋简体" panose="02000000000000000000" pitchFamily="2" charset="-122"/>
                  </a:rPr>
                  <a:t>        </a:t>
                </a:r>
                <a:r>
                  <a:rPr lang="zh-CN" altLang="en-US" sz="2800" dirty="0">
                    <a:latin typeface="方正粗黑宋简体" panose="02000000000000000000" pitchFamily="2" charset="-122"/>
                    <a:ea typeface="方正粗黑宋简体" panose="02000000000000000000" pitchFamily="2" charset="-122"/>
                  </a:rPr>
                  <a:t>煤炭：进口</a:t>
                </a:r>
                <a:endParaRPr lang="en-US" altLang="zh-CN" sz="2800" dirty="0">
                  <a:latin typeface="方正粗黑宋简体" panose="02000000000000000000" pitchFamily="2" charset="-122"/>
                  <a:ea typeface="方正粗黑宋简体" panose="02000000000000000000" pitchFamily="2" charset="-122"/>
                </a:endParaRPr>
              </a:p>
              <a:p>
                <a:r>
                  <a:rPr lang="en-US" altLang="zh-CN" sz="2800" dirty="0">
                    <a:latin typeface="方正粗黑宋简体" panose="02000000000000000000" pitchFamily="2" charset="-122"/>
                    <a:ea typeface="方正粗黑宋简体" panose="02000000000000000000" pitchFamily="2" charset="-122"/>
                  </a:rPr>
                  <a:t>        </a:t>
                </a:r>
                <a:r>
                  <a:rPr lang="zh-CN" altLang="en-US" sz="2800" dirty="0">
                    <a:latin typeface="方正粗黑宋简体" panose="02000000000000000000" pitchFamily="2" charset="-122"/>
                    <a:ea typeface="方正粗黑宋简体" panose="02000000000000000000" pitchFamily="2" charset="-122"/>
                  </a:rPr>
                  <a:t>石油：依靠海上石油钻井开采</a:t>
                </a:r>
                <a:endParaRPr lang="en-US" altLang="zh-CN" sz="2800" dirty="0">
                  <a:latin typeface="方正粗黑宋简体" panose="02000000000000000000" pitchFamily="2" charset="-122"/>
                  <a:ea typeface="方正粗黑宋简体" panose="02000000000000000000" pitchFamily="2" charset="-122"/>
                </a:endParaRPr>
              </a:p>
            </p:txBody>
          </p:sp>
        </mc:Choice>
        <mc:Fallback xmlns="">
          <p:sp>
            <p:nvSpPr>
              <p:cNvPr id="2" name="文本框 1">
                <a:extLst>
                  <a:ext uri="{FF2B5EF4-FFF2-40B4-BE49-F238E27FC236}">
                    <a16:creationId xmlns:a16="http://schemas.microsoft.com/office/drawing/2014/main" id="{F84E85D7-0C54-524E-6785-F4DD7F5DD217}"/>
                  </a:ext>
                </a:extLst>
              </p:cNvPr>
              <p:cNvSpPr txBox="1">
                <a:spLocks noRot="1" noChangeAspect="1" noMove="1" noResize="1" noEditPoints="1" noAdjustHandles="1" noChangeArrowheads="1" noChangeShapeType="1" noTextEdit="1"/>
              </p:cNvSpPr>
              <p:nvPr/>
            </p:nvSpPr>
            <p:spPr>
              <a:xfrm>
                <a:off x="1361767" y="1273015"/>
                <a:ext cx="9468465" cy="3539430"/>
              </a:xfrm>
              <a:prstGeom prst="rect">
                <a:avLst/>
              </a:prstGeom>
              <a:blipFill>
                <a:blip r:embed="rId3"/>
                <a:stretch>
                  <a:fillRect l="-1287" t="-1897" b="-39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863947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TotalTime>
  <Words>1712</Words>
  <Application>Microsoft Office PowerPoint</Application>
  <PresentationFormat>宽屏</PresentationFormat>
  <Paragraphs>123</Paragraphs>
  <Slides>21</Slides>
  <Notes>21</Notes>
  <HiddenSlides>0</HiddenSlides>
  <MMClips>2</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方正字迹-漫趣手写体 简</vt:lpstr>
      <vt:lpstr>方正粗黑宋简体</vt:lpstr>
      <vt:lpstr>阿里巴巴普惠体 R</vt:lpstr>
      <vt:lpstr>Arial</vt:lpstr>
      <vt:lpstr>方正字迹-龙吟体 简</vt:lpstr>
      <vt:lpstr>Cambria Math</vt:lpstr>
      <vt:lpstr>方正牛黑 简 ExtraBold</vt:lpstr>
      <vt:lpstr>可口可乐在乎体 楷体</vt:lpstr>
      <vt:lpstr>Garamond</vt:lpstr>
      <vt:lpstr>自定义设计方案</vt:lpstr>
      <vt:lpstr>环保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dc:title>
  <dc:creator>第一PPT</dc:creator>
  <cp:keywords>www.1ppt.com</cp:keywords>
  <dc:description>www.1ppt.com</dc:description>
  <cp:lastModifiedBy>Vito Wong</cp:lastModifiedBy>
  <cp:revision>68</cp:revision>
  <dcterms:created xsi:type="dcterms:W3CDTF">2019-01-02T05:18:00Z</dcterms:created>
  <dcterms:modified xsi:type="dcterms:W3CDTF">2025-11-10T08:11:20Z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